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6" r:id="rId4"/>
    <p:sldId id="259" r:id="rId5"/>
    <p:sldId id="294" r:id="rId6"/>
    <p:sldId id="283" r:id="rId7"/>
    <p:sldId id="278" r:id="rId8"/>
    <p:sldId id="284" r:id="rId9"/>
    <p:sldId id="285" r:id="rId10"/>
    <p:sldId id="295" r:id="rId11"/>
    <p:sldId id="296" r:id="rId12"/>
    <p:sldId id="297" r:id="rId13"/>
    <p:sldId id="298" r:id="rId14"/>
    <p:sldId id="299" r:id="rId15"/>
    <p:sldId id="290" r:id="rId16"/>
    <p:sldId id="291" r:id="rId17"/>
    <p:sldId id="293" r:id="rId18"/>
    <p:sldId id="300" r:id="rId19"/>
    <p:sldId id="301" r:id="rId20"/>
    <p:sldId id="304" r:id="rId21"/>
    <p:sldId id="305" r:id="rId22"/>
    <p:sldId id="292" r:id="rId23"/>
    <p:sldId id="302" r:id="rId24"/>
    <p:sldId id="303" r:id="rId25"/>
    <p:sldId id="261" r:id="rId2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58"/>
    <p:restoredTop sz="75000"/>
  </p:normalViewPr>
  <p:slideViewPr>
    <p:cSldViewPr snapToGrid="0" snapToObjects="1">
      <p:cViewPr varScale="1">
        <p:scale>
          <a:sx n="109" d="100"/>
          <a:sy n="109" d="100"/>
        </p:scale>
        <p:origin x="11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8078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时代背景：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的最高版本还只是</a:t>
            </a:r>
            <a:r>
              <a:rPr kumimoji="1" lang="en-US" altLang="zh-CN" dirty="0"/>
              <a:t>5.X</a:t>
            </a:r>
            <a:r>
              <a:rPr kumimoji="1" lang="zh-CN" altLang="en-US" dirty="0"/>
              <a:t>的年代，为兼容</a:t>
            </a:r>
            <a:r>
              <a:rPr kumimoji="1" lang="en-US" altLang="zh-CN" dirty="0"/>
              <a:t>4.2</a:t>
            </a:r>
            <a:r>
              <a:rPr kumimoji="1" lang="zh-CN" altLang="en-US" dirty="0"/>
              <a:t>及一下，采用弹窗拦截的方案。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677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014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3815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192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704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0211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139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2617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936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在</a:t>
            </a:r>
            <a:r>
              <a:rPr kumimoji="1" lang="en-US" altLang="zh-CN" dirty="0"/>
              <a:t>App</a:t>
            </a:r>
            <a:r>
              <a:rPr kumimoji="1" lang="zh-CN" altLang="en-US" dirty="0"/>
              <a:t>中，活动要求登录才能参加，未登录时，点击活动页中的按钮。跳转到登录页，登录成功回来后，需要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刷新活动页面。此时就需要端调用</a:t>
            </a:r>
            <a:r>
              <a:rPr kumimoji="1" lang="en-US" altLang="zh-CN" dirty="0"/>
              <a:t>H5</a:t>
            </a:r>
            <a:r>
              <a:rPr kumimoji="1" lang="zh-CN" altLang="en-US" dirty="0"/>
              <a:t>页面重新加载。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5159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9790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例如：在某个网页促发付款操作，直接调起支付类</a:t>
            </a:r>
            <a:r>
              <a:rPr lang="en-US" altLang="zh-CN" dirty="0"/>
              <a:t>APP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除了</a:t>
            </a:r>
            <a:r>
              <a:rPr lang="en-US" altLang="zh-CN" dirty="0"/>
              <a:t>http</a:t>
            </a:r>
            <a:r>
              <a:rPr lang="zh-CN" altLang="en-US" dirty="0"/>
              <a:t>、</a:t>
            </a:r>
            <a:r>
              <a:rPr lang="en-US" altLang="zh-CN" dirty="0"/>
              <a:t>https</a:t>
            </a:r>
            <a:r>
              <a:rPr lang="zh-CN" altLang="en-US" dirty="0"/>
              <a:t>两种协议之外，还能自定义协议。</a:t>
            </a:r>
            <a:endParaRPr lang="en-US" altLang="zh-CN" dirty="0"/>
          </a:p>
          <a:p>
            <a:r>
              <a:rPr lang="zh-CN" altLang="en-US" dirty="0"/>
              <a:t>通常情况下，</a:t>
            </a:r>
            <a:r>
              <a:rPr lang="en-US" altLang="zh-CN" dirty="0"/>
              <a:t>APP</a:t>
            </a:r>
            <a:r>
              <a:rPr lang="zh-CN" altLang="en-US" dirty="0"/>
              <a:t>安装到手机上后，会在手机系统上注册一个 </a:t>
            </a:r>
            <a:r>
              <a:rPr lang="en" altLang="zh-CN" dirty="0"/>
              <a:t>Scheme</a:t>
            </a:r>
            <a:r>
              <a:rPr lang="zh-CN" altLang="en-US" dirty="0"/>
              <a:t>。在浏览器访问这个</a:t>
            </a:r>
            <a:r>
              <a:rPr lang="en-US" altLang="zh-CN" dirty="0"/>
              <a:t>Schema</a:t>
            </a:r>
            <a:r>
              <a:rPr lang="zh-CN" altLang="en-US" dirty="0"/>
              <a:t>时，系统会调起</a:t>
            </a:r>
            <a:r>
              <a:rPr lang="en-US" altLang="zh-CN" dirty="0"/>
              <a:t>APP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245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例如：在某个网页促发付款操作，直接调起支付类</a:t>
            </a:r>
            <a:r>
              <a:rPr lang="en-US" altLang="zh-CN" dirty="0"/>
              <a:t>APP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除了</a:t>
            </a:r>
            <a:r>
              <a:rPr lang="en-US" altLang="zh-CN" dirty="0"/>
              <a:t>http</a:t>
            </a:r>
            <a:r>
              <a:rPr lang="zh-CN" altLang="en-US" dirty="0"/>
              <a:t>、</a:t>
            </a:r>
            <a:r>
              <a:rPr lang="en-US" altLang="zh-CN" dirty="0"/>
              <a:t>https</a:t>
            </a:r>
            <a:r>
              <a:rPr lang="zh-CN" altLang="en-US" dirty="0"/>
              <a:t>两种协议之外，还能自定义协议。</a:t>
            </a:r>
            <a:endParaRPr lang="en-US" altLang="zh-CN" dirty="0"/>
          </a:p>
          <a:p>
            <a:r>
              <a:rPr lang="zh-CN" altLang="en-US" dirty="0"/>
              <a:t>通常情况下，</a:t>
            </a:r>
            <a:r>
              <a:rPr lang="en-US" altLang="zh-CN" dirty="0"/>
              <a:t>APP</a:t>
            </a:r>
            <a:r>
              <a:rPr lang="zh-CN" altLang="en-US" dirty="0"/>
              <a:t>安装到手机上后，会在手机系统上注册一个 </a:t>
            </a:r>
            <a:r>
              <a:rPr lang="en" altLang="zh-CN" dirty="0"/>
              <a:t>Scheme</a:t>
            </a:r>
            <a:r>
              <a:rPr lang="zh-CN" altLang="en-US" dirty="0"/>
              <a:t>。在浏览器访问这个</a:t>
            </a:r>
            <a:r>
              <a:rPr lang="en-US" altLang="zh-CN" dirty="0"/>
              <a:t>Schema</a:t>
            </a:r>
            <a:r>
              <a:rPr lang="zh-CN" altLang="en-US" dirty="0"/>
              <a:t>时，系统会调起</a:t>
            </a:r>
            <a:r>
              <a:rPr lang="en-US" altLang="zh-CN" dirty="0"/>
              <a:t>APP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6567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端：</a:t>
            </a:r>
            <a:endParaRPr kumimoji="1" lang="en-US" altLang="zh-CN" dirty="0"/>
          </a:p>
          <a:p>
            <a:r>
              <a:rPr lang="zh-CN" altLang="en-US" dirty="0"/>
              <a:t>利用弹窗会触发 </a:t>
            </a:r>
            <a:r>
              <a:rPr lang="en" altLang="zh-CN" dirty="0"/>
              <a:t>WebView </a:t>
            </a:r>
            <a:r>
              <a:rPr lang="zh-CN" altLang="en-US" dirty="0"/>
              <a:t>相应事件来拦截的。在 </a:t>
            </a:r>
            <a:r>
              <a:rPr lang="en" altLang="zh-CN" dirty="0" err="1"/>
              <a:t>setWebChromeClient</a:t>
            </a:r>
            <a:r>
              <a:rPr lang="en" altLang="zh-CN" dirty="0"/>
              <a:t> </a:t>
            </a:r>
            <a:r>
              <a:rPr lang="zh-CN" altLang="en-US" dirty="0"/>
              <a:t>里面的 </a:t>
            </a:r>
            <a:r>
              <a:rPr lang="en" altLang="zh-CN" dirty="0" err="1"/>
              <a:t>onJsAlert</a:t>
            </a:r>
            <a:r>
              <a:rPr lang="zh-CN" altLang="en" dirty="0"/>
              <a:t>、</a:t>
            </a:r>
            <a:r>
              <a:rPr lang="en" altLang="zh-CN" dirty="0" err="1"/>
              <a:t>onJsConfirm</a:t>
            </a:r>
            <a:r>
              <a:rPr lang="zh-CN" altLang="en" dirty="0"/>
              <a:t>、</a:t>
            </a:r>
            <a:r>
              <a:rPr lang="en" altLang="zh-CN" dirty="0" err="1"/>
              <a:t>onJsPrompt</a:t>
            </a:r>
            <a:r>
              <a:rPr lang="en" altLang="zh-CN" dirty="0"/>
              <a:t> </a:t>
            </a:r>
            <a:r>
              <a:rPr lang="zh-CN" altLang="en-US" dirty="0"/>
              <a:t>方法拦截并解析</a:t>
            </a:r>
            <a:r>
              <a:rPr lang="en-US" altLang="zh-CN" dirty="0"/>
              <a:t>H5</a:t>
            </a:r>
            <a:r>
              <a:rPr lang="zh-CN" altLang="en-US" dirty="0"/>
              <a:t>页面传来的消息。</a:t>
            </a:r>
            <a:endParaRPr lang="en-US" altLang="zh-CN" dirty="0"/>
          </a:p>
          <a:p>
            <a:r>
              <a:rPr kumimoji="1" lang="en-US" altLang="zh-CN" dirty="0"/>
              <a:t>iOS</a:t>
            </a:r>
            <a:r>
              <a:rPr kumimoji="1" lang="zh-CN" altLang="en-US" dirty="0"/>
              <a:t>端</a:t>
            </a:r>
            <a:endParaRPr kumimoji="1" lang="en-US" altLang="zh-CN" dirty="0"/>
          </a:p>
          <a:p>
            <a:r>
              <a:rPr kumimoji="1" lang="en-US" altLang="zh-CN" dirty="0" err="1"/>
              <a:t>UIWebview</a:t>
            </a:r>
            <a:r>
              <a:rPr kumimoji="1" lang="zh-CN" altLang="en-US" dirty="0"/>
              <a:t>不支持</a:t>
            </a:r>
            <a:endParaRPr kumimoji="1" lang="en-US" altLang="zh-CN" dirty="0"/>
          </a:p>
          <a:p>
            <a:r>
              <a:rPr lang="en" altLang="zh-CN" dirty="0" err="1"/>
              <a:t>WKWebView</a:t>
            </a:r>
            <a:r>
              <a:rPr lang="zh-CN" altLang="en" dirty="0"/>
              <a:t>可</a:t>
            </a:r>
            <a:r>
              <a:rPr lang="zh-CN" altLang="en-US" dirty="0"/>
              <a:t>在</a:t>
            </a:r>
            <a:r>
              <a:rPr lang="en" altLang="zh-CN" dirty="0" err="1"/>
              <a:t>webViewRunJavaScriptTextInputPanelWithPrompt</a:t>
            </a:r>
            <a:r>
              <a:rPr lang="zh-CN" altLang="en" dirty="0"/>
              <a:t>拦截</a:t>
            </a:r>
            <a:r>
              <a:rPr lang="zh-CN" altLang="en-US" dirty="0"/>
              <a:t>实现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1094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端：</a:t>
            </a:r>
            <a:endParaRPr kumimoji="1" lang="en-US" altLang="zh-CN" dirty="0"/>
          </a:p>
          <a:p>
            <a:r>
              <a:rPr lang="zh-CN" altLang="en-US" dirty="0"/>
              <a:t>利用弹窗会触发 </a:t>
            </a:r>
            <a:r>
              <a:rPr lang="en" altLang="zh-CN" dirty="0"/>
              <a:t>WebView </a:t>
            </a:r>
            <a:r>
              <a:rPr lang="zh-CN" altLang="en-US" dirty="0"/>
              <a:t>相应事件来拦截的。在 </a:t>
            </a:r>
            <a:r>
              <a:rPr lang="en" altLang="zh-CN" dirty="0" err="1"/>
              <a:t>setWebChromeClient</a:t>
            </a:r>
            <a:r>
              <a:rPr lang="en" altLang="zh-CN" dirty="0"/>
              <a:t> </a:t>
            </a:r>
            <a:r>
              <a:rPr lang="zh-CN" altLang="en-US" dirty="0"/>
              <a:t>里面的 </a:t>
            </a:r>
            <a:r>
              <a:rPr lang="en" altLang="zh-CN" dirty="0" err="1"/>
              <a:t>onJsAlert</a:t>
            </a:r>
            <a:r>
              <a:rPr lang="zh-CN" altLang="en" dirty="0"/>
              <a:t>、</a:t>
            </a:r>
            <a:r>
              <a:rPr lang="en" altLang="zh-CN" dirty="0" err="1"/>
              <a:t>onJsConfirm</a:t>
            </a:r>
            <a:r>
              <a:rPr lang="zh-CN" altLang="en" dirty="0"/>
              <a:t>、</a:t>
            </a:r>
            <a:r>
              <a:rPr lang="en" altLang="zh-CN" dirty="0" err="1"/>
              <a:t>onJsPrompt</a:t>
            </a:r>
            <a:r>
              <a:rPr lang="en" altLang="zh-CN" dirty="0"/>
              <a:t> </a:t>
            </a:r>
            <a:r>
              <a:rPr lang="zh-CN" altLang="en-US" dirty="0"/>
              <a:t>方法拦截并解析</a:t>
            </a:r>
            <a:r>
              <a:rPr lang="en-US" altLang="zh-CN" dirty="0"/>
              <a:t>H5</a:t>
            </a:r>
            <a:r>
              <a:rPr lang="zh-CN" altLang="en-US" dirty="0"/>
              <a:t>页面传来的消息。</a:t>
            </a:r>
            <a:endParaRPr lang="en-US" altLang="zh-CN" dirty="0"/>
          </a:p>
          <a:p>
            <a:r>
              <a:rPr kumimoji="1" lang="en-US" altLang="zh-CN" dirty="0"/>
              <a:t>iOS</a:t>
            </a:r>
            <a:r>
              <a:rPr kumimoji="1" lang="zh-CN" altLang="en-US" dirty="0"/>
              <a:t>端</a:t>
            </a:r>
            <a:endParaRPr kumimoji="1" lang="en-US" altLang="zh-CN" dirty="0"/>
          </a:p>
          <a:p>
            <a:r>
              <a:rPr kumimoji="1" lang="en-US" altLang="zh-CN" dirty="0" err="1"/>
              <a:t>UIWebview</a:t>
            </a:r>
            <a:r>
              <a:rPr kumimoji="1" lang="zh-CN" altLang="en-US" dirty="0"/>
              <a:t>不支持</a:t>
            </a:r>
            <a:endParaRPr kumimoji="1" lang="en-US" altLang="zh-CN" dirty="0"/>
          </a:p>
          <a:p>
            <a:r>
              <a:rPr lang="en" altLang="zh-CN" dirty="0" err="1"/>
              <a:t>WKWebView</a:t>
            </a:r>
            <a:r>
              <a:rPr lang="zh-CN" altLang="en" dirty="0"/>
              <a:t>可</a:t>
            </a:r>
            <a:r>
              <a:rPr lang="zh-CN" altLang="en-US" dirty="0"/>
              <a:t>在</a:t>
            </a:r>
            <a:r>
              <a:rPr lang="en" altLang="zh-CN" dirty="0" err="1"/>
              <a:t>webViewRunJavaScriptTextInputPanelWithPrompt</a:t>
            </a:r>
            <a:r>
              <a:rPr lang="zh-CN" altLang="en" dirty="0"/>
              <a:t>拦截</a:t>
            </a:r>
            <a:r>
              <a:rPr lang="zh-CN" altLang="en-US" dirty="0"/>
              <a:t>实现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48081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523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645026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457201" y="204786"/>
            <a:ext cx="3008314" cy="8715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half" idx="13"/>
          </p:nvPr>
        </p:nvSpPr>
        <p:spPr>
          <a:xfrm>
            <a:off x="457200" y="1076326"/>
            <a:ext cx="3008315" cy="351829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13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22818" y="4769564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hyperlink" Target="https://segmentfault.com/a/119000002518293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uejin.cn/post/6861957495246553096" TargetMode="External"/><Relationship Id="rId5" Type="http://schemas.openxmlformats.org/officeDocument/2006/relationships/hyperlink" Target="https://www.jianshu.com/p/160f529e16fa" TargetMode="External"/><Relationship Id="rId4" Type="http://schemas.openxmlformats.org/officeDocument/2006/relationships/hyperlink" Target="https://juejin.cn/post/691631666620897690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4"/>
          <p:cNvSpPr txBox="1"/>
          <p:nvPr/>
        </p:nvSpPr>
        <p:spPr>
          <a:xfrm>
            <a:off x="2938714" y="1878585"/>
            <a:ext cx="608874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移动端与</a:t>
            </a:r>
            <a:r>
              <a:rPr lang="en" altLang="zh-CN" dirty="0"/>
              <a:t>H5</a:t>
            </a:r>
            <a:r>
              <a:rPr lang="zh-CN" altLang="en-US" dirty="0"/>
              <a:t>之间通讯技术介绍</a:t>
            </a:r>
            <a:endParaRPr dirty="0"/>
          </a:p>
        </p:txBody>
      </p:sp>
      <p:sp>
        <p:nvSpPr>
          <p:cNvPr id="95" name="矩形"/>
          <p:cNvSpPr/>
          <p:nvPr/>
        </p:nvSpPr>
        <p:spPr>
          <a:xfrm>
            <a:off x="1050074" y="1975105"/>
            <a:ext cx="1888639" cy="1270001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9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59748" y="165122"/>
            <a:ext cx="7022481" cy="395014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5536C26-8DC6-154D-829B-AE79B5176EA8}"/>
              </a:ext>
            </a:extLst>
          </p:cNvPr>
          <p:cNvSpPr txBox="1"/>
          <p:nvPr/>
        </p:nvSpPr>
        <p:spPr>
          <a:xfrm>
            <a:off x="2954941" y="2610105"/>
            <a:ext cx="154255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安宁宁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0"/>
          <p:cNvSpPr txBox="1"/>
          <p:nvPr/>
        </p:nvSpPr>
        <p:spPr>
          <a:xfrm>
            <a:off x="663687" y="3038614"/>
            <a:ext cx="53375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spc="30">
                <a:solidFill>
                  <a:srgbClr val="F4484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15" name="TextBox 4"/>
          <p:cNvSpPr txBox="1"/>
          <p:nvPr/>
        </p:nvSpPr>
        <p:spPr>
          <a:xfrm>
            <a:off x="428495" y="172469"/>
            <a:ext cx="835226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2</a:t>
            </a:r>
            <a:r>
              <a:rPr dirty="0"/>
              <a:t> </a:t>
            </a:r>
            <a:r>
              <a:rPr lang="zh-CN" altLang="en-US" dirty="0"/>
              <a:t>如何实现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Bridge——</a:t>
            </a:r>
            <a:r>
              <a:rPr lang="zh-CN" altLang="en-US" dirty="0"/>
              <a:t>拦截</a:t>
            </a:r>
            <a:r>
              <a:rPr lang="en-US" altLang="zh-CN" dirty="0"/>
              <a:t>URL</a:t>
            </a:r>
            <a:r>
              <a:rPr lang="zh-CN" altLang="en-US" dirty="0"/>
              <a:t> </a:t>
            </a:r>
            <a:r>
              <a:rPr lang="en-US" altLang="zh-CN" dirty="0"/>
              <a:t>Schema</a:t>
            </a:r>
            <a:endParaRPr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DA5478-8B9C-A646-9F2F-B6B26DA93993}"/>
              </a:ext>
            </a:extLst>
          </p:cNvPr>
          <p:cNvSpPr txBox="1"/>
          <p:nvPr/>
        </p:nvSpPr>
        <p:spPr>
          <a:xfrm>
            <a:off x="544529" y="1060730"/>
            <a:ext cx="8236227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何为</a:t>
            </a:r>
            <a:r>
              <a:rPr lang="en-US" altLang="zh-CN" dirty="0"/>
              <a:t>URL</a:t>
            </a:r>
            <a:r>
              <a:rPr lang="zh-CN" altLang="en-US" dirty="0"/>
              <a:t> </a:t>
            </a:r>
            <a:r>
              <a:rPr lang="en-US" altLang="zh-CN" dirty="0"/>
              <a:t>Schema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kumimoji="1" lang="zh-CN" altLang="en-US" dirty="0"/>
              <a:t>      一种</a:t>
            </a:r>
            <a:r>
              <a:rPr lang="zh-CN" altLang="en-US" dirty="0"/>
              <a:t>特殊的 </a:t>
            </a:r>
            <a:r>
              <a:rPr lang="en" altLang="zh-CN" dirty="0"/>
              <a:t>URL</a:t>
            </a:r>
            <a:r>
              <a:rPr lang="zh-CN" altLang="en" dirty="0"/>
              <a:t>，</a:t>
            </a:r>
            <a:r>
              <a:rPr lang="zh-CN" altLang="en-US" dirty="0"/>
              <a:t>一般用于在 </a:t>
            </a:r>
            <a:r>
              <a:rPr lang="en" altLang="zh-CN" dirty="0"/>
              <a:t>Web </a:t>
            </a:r>
            <a:r>
              <a:rPr lang="zh-CN" altLang="en-US" dirty="0"/>
              <a:t>端唤醒 </a:t>
            </a:r>
            <a:r>
              <a:rPr lang="en" altLang="zh-CN" dirty="0"/>
              <a:t>App</a:t>
            </a:r>
            <a:r>
              <a:rPr lang="zh-CN" altLang="en" dirty="0"/>
              <a:t>，</a:t>
            </a:r>
            <a:r>
              <a:rPr lang="zh-CN" altLang="en-US" dirty="0"/>
              <a:t>甚至跳转到 </a:t>
            </a:r>
            <a:r>
              <a:rPr lang="en" altLang="zh-CN" dirty="0"/>
              <a:t>App </a:t>
            </a:r>
            <a:r>
              <a:rPr lang="zh-CN" altLang="en-US" dirty="0"/>
              <a:t>的某个页面。</a:t>
            </a:r>
            <a:endParaRPr lang="en-US" altLang="zh-CN" dirty="0"/>
          </a:p>
          <a:p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URI</a:t>
            </a:r>
            <a:r>
              <a:rPr lang="zh-CN" altLang="en-US" dirty="0">
                <a:solidFill>
                  <a:schemeClr val="tx1"/>
                </a:solidFill>
              </a:rPr>
              <a:t> 组成如下：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APP</a:t>
            </a:r>
            <a:r>
              <a:rPr lang="zh-CN" altLang="en-US" dirty="0">
                <a:solidFill>
                  <a:schemeClr val="tx1"/>
                </a:solidFill>
              </a:rPr>
              <a:t>可自定义</a:t>
            </a:r>
            <a:r>
              <a:rPr lang="en-US" altLang="zh-CN" dirty="0">
                <a:solidFill>
                  <a:schemeClr val="tx1"/>
                </a:solidFill>
              </a:rPr>
              <a:t>schema</a:t>
            </a:r>
            <a:r>
              <a:rPr lang="zh-CN" altLang="en-US" dirty="0">
                <a:solidFill>
                  <a:schemeClr val="tx1"/>
                </a:solidFill>
              </a:rPr>
              <a:t>，用于系统调起使用。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      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413DEA2-254F-0748-AA1F-9D4E322B2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78" y="2306778"/>
            <a:ext cx="7037797" cy="53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5763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0"/>
          <p:cNvSpPr txBox="1"/>
          <p:nvPr/>
        </p:nvSpPr>
        <p:spPr>
          <a:xfrm>
            <a:off x="663687" y="3038614"/>
            <a:ext cx="53375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spc="30">
                <a:solidFill>
                  <a:srgbClr val="F4484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15" name="TextBox 4"/>
          <p:cNvSpPr txBox="1"/>
          <p:nvPr/>
        </p:nvSpPr>
        <p:spPr>
          <a:xfrm>
            <a:off x="428495" y="172469"/>
            <a:ext cx="835226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2</a:t>
            </a:r>
            <a:r>
              <a:rPr dirty="0"/>
              <a:t> </a:t>
            </a:r>
            <a:r>
              <a:rPr lang="zh-CN" altLang="en-US" dirty="0"/>
              <a:t>如何实现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Bridge——</a:t>
            </a:r>
            <a:r>
              <a:rPr lang="zh-CN" altLang="en-US" dirty="0"/>
              <a:t>拦截</a:t>
            </a:r>
            <a:r>
              <a:rPr lang="en-US" altLang="zh-CN" dirty="0"/>
              <a:t>URL</a:t>
            </a:r>
            <a:r>
              <a:rPr lang="zh-CN" altLang="en-US" dirty="0"/>
              <a:t> </a:t>
            </a:r>
            <a:r>
              <a:rPr lang="en-US" altLang="zh-CN" dirty="0"/>
              <a:t>Schema</a:t>
            </a:r>
            <a:endParaRPr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DA5478-8B9C-A646-9F2F-B6B26DA93993}"/>
              </a:ext>
            </a:extLst>
          </p:cNvPr>
          <p:cNvSpPr txBox="1"/>
          <p:nvPr/>
        </p:nvSpPr>
        <p:spPr>
          <a:xfrm>
            <a:off x="544529" y="1060730"/>
            <a:ext cx="8236227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NA</a:t>
            </a:r>
            <a:r>
              <a:rPr lang="zh-CN" altLang="en-US" dirty="0">
                <a:solidFill>
                  <a:schemeClr val="tx1"/>
                </a:solidFill>
              </a:rPr>
              <a:t>可拦截到</a:t>
            </a:r>
            <a:r>
              <a:rPr lang="en-US" altLang="zh-CN" dirty="0">
                <a:solidFill>
                  <a:schemeClr val="tx1"/>
                </a:solidFill>
              </a:rPr>
              <a:t>H5</a:t>
            </a:r>
            <a:r>
              <a:rPr lang="zh-CN" altLang="en-US" dirty="0">
                <a:solidFill>
                  <a:schemeClr val="tx1"/>
                </a:solidFill>
              </a:rPr>
              <a:t>发出的携带自定义</a:t>
            </a:r>
            <a:r>
              <a:rPr lang="en-US" altLang="zh-CN" dirty="0">
                <a:solidFill>
                  <a:schemeClr val="tx1"/>
                </a:solidFill>
              </a:rPr>
              <a:t>schema</a:t>
            </a:r>
            <a:r>
              <a:rPr lang="zh-CN" altLang="en-US" dirty="0">
                <a:solidFill>
                  <a:schemeClr val="tx1"/>
                </a:solidFill>
              </a:rPr>
              <a:t>的请求。可基于此来实现</a:t>
            </a:r>
            <a:r>
              <a:rPr lang="en-US" altLang="zh-CN" dirty="0">
                <a:solidFill>
                  <a:schemeClr val="tx1"/>
                </a:solidFill>
              </a:rPr>
              <a:t>NA</a:t>
            </a:r>
            <a:r>
              <a:rPr lang="zh-CN" altLang="en-US" dirty="0">
                <a:solidFill>
                  <a:schemeClr val="tx1"/>
                </a:solidFill>
              </a:rPr>
              <a:t>与</a:t>
            </a:r>
            <a:r>
              <a:rPr lang="en-US" altLang="zh-CN" dirty="0">
                <a:solidFill>
                  <a:schemeClr val="tx1"/>
                </a:solidFill>
              </a:rPr>
              <a:t>Web</a:t>
            </a:r>
            <a:r>
              <a:rPr lang="zh-CN" altLang="en-US" dirty="0">
                <a:solidFill>
                  <a:schemeClr val="tx1"/>
                </a:solidFill>
              </a:rPr>
              <a:t>之间的沟通。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具体实现方法：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      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F0692D4-52B9-3A45-86A7-389FF8874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364697"/>
              </p:ext>
            </p:extLst>
          </p:nvPr>
        </p:nvGraphicFramePr>
        <p:xfrm>
          <a:off x="897275" y="2394173"/>
          <a:ext cx="7620000" cy="1962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8379">
                  <a:extLst>
                    <a:ext uri="{9D8B030D-6E8A-4147-A177-3AD203B41FA5}">
                      <a16:colId xmlns:a16="http://schemas.microsoft.com/office/drawing/2014/main" val="2425114352"/>
                    </a:ext>
                  </a:extLst>
                </a:gridCol>
                <a:gridCol w="1818526">
                  <a:extLst>
                    <a:ext uri="{9D8B030D-6E8A-4147-A177-3AD203B41FA5}">
                      <a16:colId xmlns:a16="http://schemas.microsoft.com/office/drawing/2014/main" val="2847177786"/>
                    </a:ext>
                  </a:extLst>
                </a:gridCol>
                <a:gridCol w="2229492">
                  <a:extLst>
                    <a:ext uri="{9D8B030D-6E8A-4147-A177-3AD203B41FA5}">
                      <a16:colId xmlns:a16="http://schemas.microsoft.com/office/drawing/2014/main" val="1010111878"/>
                    </a:ext>
                  </a:extLst>
                </a:gridCol>
                <a:gridCol w="2383603">
                  <a:extLst>
                    <a:ext uri="{9D8B030D-6E8A-4147-A177-3AD203B41FA5}">
                      <a16:colId xmlns:a16="http://schemas.microsoft.com/office/drawing/2014/main" val="4293591395"/>
                    </a:ext>
                  </a:extLst>
                </a:gridCol>
              </a:tblGrid>
              <a:tr h="36957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Android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iOS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862425"/>
                  </a:ext>
                </a:extLst>
              </a:tr>
              <a:tr h="159249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实现方法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dirty="0"/>
                        <a:t>a</a:t>
                      </a:r>
                      <a:r>
                        <a:rPr kumimoji="1" lang="zh-CN" altLang="en-US" dirty="0"/>
                        <a:t>标签，</a:t>
                      </a:r>
                      <a:endParaRPr kumimoji="1" lang="en-US" altLang="zh-CN" dirty="0"/>
                    </a:p>
                    <a:p>
                      <a:pPr algn="l"/>
                      <a:endParaRPr kumimoji="1" lang="en-US" altLang="zh-CN" dirty="0"/>
                    </a:p>
                    <a:p>
                      <a:pPr algn="l"/>
                      <a:r>
                        <a:rPr kumimoji="1" lang="zh-CN" altLang="en-US" dirty="0"/>
                        <a:t>重定向</a:t>
                      </a:r>
                      <a:r>
                        <a:rPr kumimoji="1" lang="en-US" altLang="zh-CN" dirty="0" err="1"/>
                        <a:t>location.href</a:t>
                      </a:r>
                      <a:r>
                        <a:rPr kumimoji="1" lang="zh-CN" altLang="en-US" dirty="0"/>
                        <a:t>，</a:t>
                      </a:r>
                      <a:endParaRPr kumimoji="1" lang="en-US" altLang="zh-CN" dirty="0"/>
                    </a:p>
                    <a:p>
                      <a:pPr algn="l"/>
                      <a:endParaRPr kumimoji="1" lang="en-US" altLang="zh-CN" dirty="0"/>
                    </a:p>
                    <a:p>
                      <a:pPr algn="l"/>
                      <a:r>
                        <a:rPr kumimoji="1" lang="en-US" altLang="zh-CN" dirty="0" err="1"/>
                        <a:t>iframe.src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在</a:t>
                      </a:r>
                      <a:r>
                        <a:rPr lang="en" altLang="zh-CN" dirty="0" err="1"/>
                        <a:t>shouldOverrideUrlLoading</a:t>
                      </a:r>
                      <a:endParaRPr lang="en" altLang="zh-CN" dirty="0"/>
                    </a:p>
                    <a:p>
                      <a:pPr algn="l"/>
                      <a:r>
                        <a:rPr lang="zh-CN" altLang="en" dirty="0"/>
                        <a:t>中</a:t>
                      </a:r>
                      <a:r>
                        <a:rPr lang="zh-CN" altLang="en-US" dirty="0"/>
                        <a:t>进行拦截并解析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dirty="0" err="1"/>
                        <a:t>UIWebview</a:t>
                      </a:r>
                      <a:r>
                        <a:rPr kumimoji="1" lang="zh-CN" altLang="en-US" dirty="0"/>
                        <a:t>：</a:t>
                      </a:r>
                      <a:endParaRPr kumimoji="1" lang="en-US" altLang="zh-CN" dirty="0"/>
                    </a:p>
                    <a:p>
                      <a:pPr algn="l"/>
                      <a:r>
                        <a:rPr kumimoji="1" lang="zh-CN" altLang="en-US" dirty="0"/>
                        <a:t>在</a:t>
                      </a:r>
                      <a:r>
                        <a:rPr lang="en" altLang="zh-CN" dirty="0" err="1"/>
                        <a:t>shouldStartLoadWithRequest</a:t>
                      </a:r>
                      <a:r>
                        <a:rPr lang="zh-CN" altLang="en" dirty="0"/>
                        <a:t>拦截</a:t>
                      </a:r>
                      <a:r>
                        <a:rPr lang="zh-CN" altLang="en-US" dirty="0"/>
                        <a:t>并解析</a:t>
                      </a:r>
                      <a:endParaRPr lang="en-US" altLang="zh-CN" dirty="0"/>
                    </a:p>
                    <a:p>
                      <a:pPr algn="l"/>
                      <a:endParaRPr lang="en-US" altLang="zh-CN" dirty="0"/>
                    </a:p>
                    <a:p>
                      <a:pPr algn="l"/>
                      <a:r>
                        <a:rPr kumimoji="1" lang="en-US" altLang="zh-CN" dirty="0" err="1"/>
                        <a:t>WKWebview</a:t>
                      </a:r>
                      <a:r>
                        <a:rPr kumimoji="1" lang="zh-CN" altLang="en-US" dirty="0"/>
                        <a:t>：</a:t>
                      </a:r>
                      <a:endParaRPr kumimoji="1" lang="en-US" altLang="zh-CN" dirty="0"/>
                    </a:p>
                    <a:p>
                      <a:pPr algn="l"/>
                      <a:r>
                        <a:rPr kumimoji="1" lang="zh-CN" altLang="en-US" dirty="0"/>
                        <a:t>在</a:t>
                      </a:r>
                      <a:r>
                        <a:rPr lang="en" altLang="zh-CN" dirty="0" err="1"/>
                        <a:t>decidePolicyForNavigationAction</a:t>
                      </a:r>
                      <a:r>
                        <a:rPr lang="zh-CN" altLang="en" dirty="0"/>
                        <a:t>拦截</a:t>
                      </a:r>
                      <a:r>
                        <a:rPr lang="zh-CN" altLang="en-US" dirty="0"/>
                        <a:t>并解析</a:t>
                      </a:r>
                      <a:endParaRPr kumimoji="1"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925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59286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0"/>
          <p:cNvSpPr txBox="1"/>
          <p:nvPr/>
        </p:nvSpPr>
        <p:spPr>
          <a:xfrm>
            <a:off x="663687" y="3038614"/>
            <a:ext cx="53375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spc="30">
                <a:solidFill>
                  <a:srgbClr val="F4484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15" name="TextBox 4"/>
          <p:cNvSpPr txBox="1"/>
          <p:nvPr/>
        </p:nvSpPr>
        <p:spPr>
          <a:xfrm>
            <a:off x="428495" y="172469"/>
            <a:ext cx="835226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2</a:t>
            </a:r>
            <a:r>
              <a:rPr dirty="0"/>
              <a:t> </a:t>
            </a:r>
            <a:r>
              <a:rPr lang="zh-CN" altLang="en-US" dirty="0"/>
              <a:t>如何实现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Bridge——</a:t>
            </a:r>
            <a:r>
              <a:rPr lang="zh-CN" altLang="en-US" dirty="0"/>
              <a:t>拦截弹窗</a:t>
            </a:r>
            <a:endParaRPr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DA5478-8B9C-A646-9F2F-B6B26DA93993}"/>
              </a:ext>
            </a:extLst>
          </p:cNvPr>
          <p:cNvSpPr txBox="1"/>
          <p:nvPr/>
        </p:nvSpPr>
        <p:spPr>
          <a:xfrm>
            <a:off x="544529" y="1060730"/>
            <a:ext cx="8236227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即由 </a:t>
            </a:r>
            <a:r>
              <a:rPr lang="en" altLang="zh-CN" dirty="0"/>
              <a:t>h5 </a:t>
            </a:r>
            <a:r>
              <a:rPr lang="zh-CN" altLang="en-US" dirty="0"/>
              <a:t>发起 </a:t>
            </a:r>
            <a:r>
              <a:rPr lang="en" altLang="zh-CN" dirty="0"/>
              <a:t>alert confirm prompt</a:t>
            </a:r>
            <a:r>
              <a:rPr lang="zh-CN" altLang="en" dirty="0"/>
              <a:t>，</a:t>
            </a:r>
            <a:r>
              <a:rPr lang="en" altLang="zh-CN" dirty="0"/>
              <a:t>native </a:t>
            </a:r>
            <a:r>
              <a:rPr lang="zh-CN" altLang="en-US" dirty="0"/>
              <a:t>通过拦截 </a:t>
            </a:r>
            <a:r>
              <a:rPr lang="en" altLang="zh-CN" dirty="0"/>
              <a:t>prompt </a:t>
            </a:r>
            <a:r>
              <a:rPr lang="zh-CN" altLang="en-US" dirty="0"/>
              <a:t>等获取 </a:t>
            </a:r>
            <a:r>
              <a:rPr lang="en" altLang="zh-CN" dirty="0"/>
              <a:t>h5 </a:t>
            </a:r>
            <a:r>
              <a:rPr lang="zh-CN" altLang="en-US" dirty="0"/>
              <a:t>传过来的数据。</a:t>
            </a:r>
            <a:endParaRPr lang="en-US" altLang="zh-CN" dirty="0"/>
          </a:p>
          <a:p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因为 </a:t>
            </a:r>
            <a:r>
              <a:rPr lang="en" altLang="zh-CN" dirty="0"/>
              <a:t>alert confirm </a:t>
            </a:r>
            <a:r>
              <a:rPr lang="zh-CN" altLang="en-US" dirty="0"/>
              <a:t>比较常用，所以一般通过 </a:t>
            </a:r>
            <a:r>
              <a:rPr lang="en" altLang="zh-CN" dirty="0"/>
              <a:t>prompt </a:t>
            </a:r>
            <a:r>
              <a:rPr lang="zh-CN" altLang="en-US" dirty="0"/>
              <a:t>进行通信。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具体实现方法：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    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4108257-F133-8546-8575-35A0DC5FD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321502"/>
              </p:ext>
            </p:extLst>
          </p:nvPr>
        </p:nvGraphicFramePr>
        <p:xfrm>
          <a:off x="897275" y="2938702"/>
          <a:ext cx="7620000" cy="1653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8379">
                  <a:extLst>
                    <a:ext uri="{9D8B030D-6E8A-4147-A177-3AD203B41FA5}">
                      <a16:colId xmlns:a16="http://schemas.microsoft.com/office/drawing/2014/main" val="2425114352"/>
                    </a:ext>
                  </a:extLst>
                </a:gridCol>
                <a:gridCol w="1818526">
                  <a:extLst>
                    <a:ext uri="{9D8B030D-6E8A-4147-A177-3AD203B41FA5}">
                      <a16:colId xmlns:a16="http://schemas.microsoft.com/office/drawing/2014/main" val="2847177786"/>
                    </a:ext>
                  </a:extLst>
                </a:gridCol>
                <a:gridCol w="2229492">
                  <a:extLst>
                    <a:ext uri="{9D8B030D-6E8A-4147-A177-3AD203B41FA5}">
                      <a16:colId xmlns:a16="http://schemas.microsoft.com/office/drawing/2014/main" val="1010111878"/>
                    </a:ext>
                  </a:extLst>
                </a:gridCol>
                <a:gridCol w="2383603">
                  <a:extLst>
                    <a:ext uri="{9D8B030D-6E8A-4147-A177-3AD203B41FA5}">
                      <a16:colId xmlns:a16="http://schemas.microsoft.com/office/drawing/2014/main" val="4293591395"/>
                    </a:ext>
                  </a:extLst>
                </a:gridCol>
              </a:tblGrid>
              <a:tr h="3115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Android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iOS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862425"/>
                  </a:ext>
                </a:extLst>
              </a:tr>
              <a:tr h="134232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实现方法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dirty="0"/>
                        <a:t>prompt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在 </a:t>
                      </a:r>
                      <a:r>
                        <a:rPr lang="en" altLang="zh-CN" dirty="0" err="1"/>
                        <a:t>setWebChromeClient</a:t>
                      </a:r>
                      <a:r>
                        <a:rPr lang="en" altLang="zh-CN" dirty="0"/>
                        <a:t> </a:t>
                      </a:r>
                      <a:r>
                        <a:rPr lang="zh-CN" altLang="en-US" dirty="0"/>
                        <a:t>里面的 </a:t>
                      </a:r>
                      <a:r>
                        <a:rPr lang="en" altLang="zh-CN" dirty="0" err="1"/>
                        <a:t>onJsAlert</a:t>
                      </a:r>
                      <a:r>
                        <a:rPr lang="zh-CN" altLang="en" dirty="0"/>
                        <a:t>、</a:t>
                      </a:r>
                      <a:r>
                        <a:rPr lang="en" altLang="zh-CN" dirty="0" err="1"/>
                        <a:t>onJsConfirm</a:t>
                      </a:r>
                      <a:r>
                        <a:rPr lang="zh-CN" altLang="en" dirty="0"/>
                        <a:t>、</a:t>
                      </a:r>
                      <a:r>
                        <a:rPr lang="en" altLang="zh-CN" dirty="0" err="1"/>
                        <a:t>onJsPrompt</a:t>
                      </a:r>
                      <a:r>
                        <a:rPr lang="en" altLang="zh-CN" dirty="0"/>
                        <a:t> </a:t>
                      </a:r>
                      <a:r>
                        <a:rPr lang="zh-CN" altLang="en-US" dirty="0"/>
                        <a:t>方法拦截并解析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dirty="0" err="1"/>
                        <a:t>UIWebview</a:t>
                      </a:r>
                      <a:r>
                        <a:rPr kumimoji="1" lang="zh-CN" altLang="en-US" dirty="0"/>
                        <a:t>：不支持</a:t>
                      </a:r>
                      <a:endParaRPr kumimoji="1" lang="en-US" altLang="zh-CN" dirty="0"/>
                    </a:p>
                    <a:p>
                      <a:pPr algn="l"/>
                      <a:endParaRPr lang="en-US" altLang="zh-CN" dirty="0"/>
                    </a:p>
                    <a:p>
                      <a:pPr algn="l"/>
                      <a:r>
                        <a:rPr kumimoji="1" lang="en-US" altLang="zh-CN" dirty="0" err="1"/>
                        <a:t>WKWebview</a:t>
                      </a:r>
                      <a:r>
                        <a:rPr kumimoji="1" lang="zh-CN" altLang="en-US" dirty="0"/>
                        <a:t>：</a:t>
                      </a:r>
                      <a:endParaRPr kumimoji="1" lang="en-US" altLang="zh-CN" dirty="0"/>
                    </a:p>
                    <a:p>
                      <a:pPr algn="l"/>
                      <a:r>
                        <a:rPr lang="zh-CN" altLang="en-US" dirty="0"/>
                        <a:t>在</a:t>
                      </a:r>
                      <a:r>
                        <a:rPr lang="en" altLang="zh-CN" dirty="0" err="1"/>
                        <a:t>webViewRunJavaScriptTextInputPanelWithPrompt</a:t>
                      </a:r>
                      <a:r>
                        <a:rPr lang="zh-CN" altLang="en" dirty="0"/>
                        <a:t>拦截</a:t>
                      </a:r>
                      <a:r>
                        <a:rPr lang="zh-CN" altLang="en-US" dirty="0"/>
                        <a:t>并解析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925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68346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0"/>
          <p:cNvSpPr txBox="1"/>
          <p:nvPr/>
        </p:nvSpPr>
        <p:spPr>
          <a:xfrm>
            <a:off x="663687" y="3038614"/>
            <a:ext cx="53375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spc="30">
                <a:solidFill>
                  <a:srgbClr val="F4484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15" name="TextBox 4"/>
          <p:cNvSpPr txBox="1"/>
          <p:nvPr/>
        </p:nvSpPr>
        <p:spPr>
          <a:xfrm>
            <a:off x="428495" y="172469"/>
            <a:ext cx="835226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2</a:t>
            </a:r>
            <a:r>
              <a:rPr dirty="0"/>
              <a:t> </a:t>
            </a:r>
            <a:r>
              <a:rPr lang="zh-CN" altLang="en-US" dirty="0"/>
              <a:t>如何实现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Bridge——</a:t>
            </a:r>
            <a:r>
              <a:rPr lang="zh-CN" altLang="en-US" dirty="0"/>
              <a:t>上下文（</a:t>
            </a:r>
            <a:r>
              <a:rPr lang="en-US" altLang="zh-CN" dirty="0"/>
              <a:t>window</a:t>
            </a:r>
            <a:r>
              <a:rPr lang="zh-CN" altLang="en-US" dirty="0"/>
              <a:t>）注入</a:t>
            </a:r>
            <a:endParaRPr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DA5478-8B9C-A646-9F2F-B6B26DA93993}"/>
              </a:ext>
            </a:extLst>
          </p:cNvPr>
          <p:cNvSpPr txBox="1"/>
          <p:nvPr/>
        </p:nvSpPr>
        <p:spPr>
          <a:xfrm>
            <a:off x="544529" y="1060730"/>
            <a:ext cx="8236227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即由 </a:t>
            </a:r>
            <a:r>
              <a:rPr lang="en" altLang="zh-CN" dirty="0"/>
              <a:t>native </a:t>
            </a:r>
            <a:r>
              <a:rPr lang="zh-CN" altLang="en-US" dirty="0"/>
              <a:t>将实例对象通过 </a:t>
            </a:r>
            <a:r>
              <a:rPr lang="en" altLang="zh-CN" dirty="0" err="1"/>
              <a:t>webview</a:t>
            </a:r>
            <a:r>
              <a:rPr lang="en" altLang="zh-CN" dirty="0"/>
              <a:t> </a:t>
            </a:r>
            <a:r>
              <a:rPr lang="zh-CN" altLang="en-US" dirty="0"/>
              <a:t>提供的方法注入到 </a:t>
            </a:r>
            <a:r>
              <a:rPr lang="en" altLang="zh-CN" dirty="0" err="1"/>
              <a:t>js</a:t>
            </a:r>
            <a:r>
              <a:rPr lang="en" altLang="zh-CN" dirty="0"/>
              <a:t> </a:t>
            </a:r>
            <a:r>
              <a:rPr lang="zh-CN" altLang="en-US" dirty="0"/>
              <a:t>全局上下文（</a:t>
            </a:r>
            <a:r>
              <a:rPr lang="en-US" altLang="zh-CN" dirty="0"/>
              <a:t>window</a:t>
            </a:r>
            <a:r>
              <a:rPr lang="zh-CN" altLang="en-US" dirty="0"/>
              <a:t>），</a:t>
            </a:r>
            <a:r>
              <a:rPr lang="en" altLang="zh-CN" dirty="0" err="1"/>
              <a:t>js</a:t>
            </a:r>
            <a:r>
              <a:rPr lang="en" altLang="zh-CN" dirty="0"/>
              <a:t> </a:t>
            </a:r>
            <a:r>
              <a:rPr lang="zh-CN" altLang="en-US" dirty="0"/>
              <a:t>可以通过调用 </a:t>
            </a:r>
            <a:r>
              <a:rPr lang="en" altLang="zh-CN" dirty="0"/>
              <a:t>native </a:t>
            </a:r>
            <a:r>
              <a:rPr lang="zh-CN" altLang="en-US" dirty="0"/>
              <a:t>的实例方法来进行通信。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具体实现方法：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      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4108257-F133-8546-8575-35A0DC5FD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845871"/>
              </p:ext>
            </p:extLst>
          </p:nvPr>
        </p:nvGraphicFramePr>
        <p:xfrm>
          <a:off x="897274" y="2466093"/>
          <a:ext cx="8010418" cy="1266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9267">
                  <a:extLst>
                    <a:ext uri="{9D8B030D-6E8A-4147-A177-3AD203B41FA5}">
                      <a16:colId xmlns:a16="http://schemas.microsoft.com/office/drawing/2014/main" val="2425114352"/>
                    </a:ext>
                  </a:extLst>
                </a:gridCol>
                <a:gridCol w="1911700">
                  <a:extLst>
                    <a:ext uri="{9D8B030D-6E8A-4147-A177-3AD203B41FA5}">
                      <a16:colId xmlns:a16="http://schemas.microsoft.com/office/drawing/2014/main" val="2847177786"/>
                    </a:ext>
                  </a:extLst>
                </a:gridCol>
                <a:gridCol w="2343722">
                  <a:extLst>
                    <a:ext uri="{9D8B030D-6E8A-4147-A177-3AD203B41FA5}">
                      <a16:colId xmlns:a16="http://schemas.microsoft.com/office/drawing/2014/main" val="1010111878"/>
                    </a:ext>
                  </a:extLst>
                </a:gridCol>
                <a:gridCol w="2505729">
                  <a:extLst>
                    <a:ext uri="{9D8B030D-6E8A-4147-A177-3AD203B41FA5}">
                      <a16:colId xmlns:a16="http://schemas.microsoft.com/office/drawing/2014/main" val="4293591395"/>
                    </a:ext>
                  </a:extLst>
                </a:gridCol>
              </a:tblGrid>
              <a:tr h="230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Android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iOS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862425"/>
                  </a:ext>
                </a:extLst>
              </a:tr>
              <a:tr h="9920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实现方法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Window[</a:t>
                      </a:r>
                      <a:r>
                        <a:rPr lang="en-US" altLang="zh-CN" dirty="0" err="1"/>
                        <a:t>na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func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name]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err="1"/>
                        <a:t>webview</a:t>
                      </a:r>
                      <a:r>
                        <a:rPr lang="en-US" altLang="zh-CN" dirty="0"/>
                        <a:t>.</a:t>
                      </a:r>
                      <a:r>
                        <a:rPr lang="en" altLang="zh-CN" dirty="0" err="1"/>
                        <a:t>addJavascriptInterface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zh-CN" dirty="0" err="1"/>
                        <a:t>UIWebview</a:t>
                      </a:r>
                      <a:r>
                        <a:rPr lang="en" altLang="zh-CN" dirty="0"/>
                        <a:t> 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 </a:t>
                      </a:r>
                      <a:r>
                        <a:rPr lang="en" altLang="zh-CN" dirty="0" err="1"/>
                        <a:t>JSContext</a:t>
                      </a:r>
                      <a:endParaRPr lang="en-US" altLang="zh-CN" dirty="0"/>
                    </a:p>
                    <a:p>
                      <a:pPr algn="l"/>
                      <a:endParaRPr lang="en-US" altLang="zh-CN" dirty="0"/>
                    </a:p>
                    <a:p>
                      <a:pPr algn="l"/>
                      <a:r>
                        <a:rPr lang="en" altLang="zh-CN" dirty="0" err="1"/>
                        <a:t>WKWebview</a:t>
                      </a:r>
                      <a:r>
                        <a:rPr lang="en-US" altLang="zh-CN" dirty="0"/>
                        <a:t>:</a:t>
                      </a:r>
                      <a:r>
                        <a:rPr lang="zh-CN" altLang="en-US" dirty="0"/>
                        <a:t>  </a:t>
                      </a:r>
                      <a:r>
                        <a:rPr lang="en" altLang="zh-CN" dirty="0" err="1"/>
                        <a:t>scriptMessageHandler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925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18277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0"/>
          <p:cNvSpPr txBox="1"/>
          <p:nvPr/>
        </p:nvSpPr>
        <p:spPr>
          <a:xfrm>
            <a:off x="663687" y="3038614"/>
            <a:ext cx="53375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spc="30">
                <a:solidFill>
                  <a:srgbClr val="F4484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15" name="TextBox 4"/>
          <p:cNvSpPr txBox="1"/>
          <p:nvPr/>
        </p:nvSpPr>
        <p:spPr>
          <a:xfrm>
            <a:off x="428495" y="172469"/>
            <a:ext cx="835226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2</a:t>
            </a:r>
            <a:r>
              <a:rPr dirty="0"/>
              <a:t> </a:t>
            </a:r>
            <a:r>
              <a:rPr lang="zh-CN" altLang="en-US" dirty="0"/>
              <a:t>如何实现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Bridge——</a:t>
            </a:r>
            <a:r>
              <a:rPr lang="zh-CN" altLang="en-US" dirty="0"/>
              <a:t>优缺点比较</a:t>
            </a:r>
            <a:endParaRPr sz="1400" dirty="0"/>
          </a:p>
        </p:txBody>
      </p:sp>
      <p:graphicFrame>
        <p:nvGraphicFramePr>
          <p:cNvPr id="7" name="内容占位符 3">
            <a:extLst>
              <a:ext uri="{FF2B5EF4-FFF2-40B4-BE49-F238E27FC236}">
                <a16:creationId xmlns:a16="http://schemas.microsoft.com/office/drawing/2014/main" id="{E9B2E178-2BF2-C249-9E4D-CAA9F2B760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829714"/>
              </p:ext>
            </p:extLst>
          </p:nvPr>
        </p:nvGraphicFramePr>
        <p:xfrm>
          <a:off x="428495" y="1243173"/>
          <a:ext cx="8352261" cy="3185124"/>
        </p:xfrm>
        <a:graphic>
          <a:graphicData uri="http://schemas.openxmlformats.org/drawingml/2006/table">
            <a:tbl>
              <a:tblPr/>
              <a:tblGrid>
                <a:gridCol w="2784087">
                  <a:extLst>
                    <a:ext uri="{9D8B030D-6E8A-4147-A177-3AD203B41FA5}">
                      <a16:colId xmlns:a16="http://schemas.microsoft.com/office/drawing/2014/main" val="970299420"/>
                    </a:ext>
                  </a:extLst>
                </a:gridCol>
                <a:gridCol w="2784087">
                  <a:extLst>
                    <a:ext uri="{9D8B030D-6E8A-4147-A177-3AD203B41FA5}">
                      <a16:colId xmlns:a16="http://schemas.microsoft.com/office/drawing/2014/main" val="3364408424"/>
                    </a:ext>
                  </a:extLst>
                </a:gridCol>
                <a:gridCol w="2784087">
                  <a:extLst>
                    <a:ext uri="{9D8B030D-6E8A-4147-A177-3AD203B41FA5}">
                      <a16:colId xmlns:a16="http://schemas.microsoft.com/office/drawing/2014/main" val="2747312845"/>
                    </a:ext>
                  </a:extLst>
                </a:gridCol>
              </a:tblGrid>
              <a:tr h="455018">
                <a:tc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solidFill>
                            <a:srgbClr val="212529"/>
                          </a:solidFill>
                          <a:effectLst/>
                        </a:rPr>
                        <a:t>方式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solidFill>
                            <a:srgbClr val="212529"/>
                          </a:solidFill>
                          <a:effectLst/>
                        </a:rPr>
                        <a:t>优点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solidFill>
                            <a:srgbClr val="212529"/>
                          </a:solidFill>
                          <a:effectLst/>
                        </a:rPr>
                        <a:t>缺点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472702"/>
                  </a:ext>
                </a:extLst>
              </a:tr>
              <a:tr h="113754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拦截 </a:t>
                      </a:r>
                      <a:r>
                        <a:rPr lang="en" dirty="0" err="1">
                          <a:effectLst/>
                        </a:rPr>
                        <a:t>Url</a:t>
                      </a:r>
                      <a:r>
                        <a:rPr lang="en" dirty="0">
                          <a:effectLst/>
                        </a:rPr>
                        <a:t> Schema（</a:t>
                      </a:r>
                      <a:r>
                        <a:rPr lang="zh-CN" altLang="en-US" dirty="0">
                          <a:effectLst/>
                        </a:rPr>
                        <a:t>假请求）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无安全漏洞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1. </a:t>
                      </a:r>
                      <a:r>
                        <a:rPr lang="zh-CN" altLang="en-US" dirty="0">
                          <a:effectLst/>
                        </a:rPr>
                        <a:t>连续发送时消息丢失 </a:t>
                      </a:r>
                      <a:r>
                        <a:rPr lang="en-US" altLang="zh-CN" dirty="0">
                          <a:effectLst/>
                        </a:rPr>
                        <a:t>2. </a:t>
                      </a:r>
                      <a:r>
                        <a:rPr lang="en" dirty="0" err="1">
                          <a:effectLst/>
                        </a:rPr>
                        <a:t>Url</a:t>
                      </a:r>
                      <a:r>
                        <a:rPr lang="en" dirty="0">
                          <a:effectLst/>
                        </a:rPr>
                        <a:t> </a:t>
                      </a:r>
                      <a:r>
                        <a:rPr lang="zh-CN" altLang="en-US" dirty="0">
                          <a:effectLst/>
                        </a:rPr>
                        <a:t>长度限制，传输数据大小受限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87166"/>
                  </a:ext>
                </a:extLst>
              </a:tr>
              <a:tr h="79628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拦截 </a:t>
                      </a:r>
                      <a:r>
                        <a:rPr lang="en" dirty="0">
                          <a:effectLst/>
                        </a:rPr>
                        <a:t>prompt alert confirm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无安全漏洞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effectLst/>
                        </a:rPr>
                        <a:t>iOS </a:t>
                      </a:r>
                      <a:r>
                        <a:rPr lang="zh-CN" altLang="en-US" dirty="0">
                          <a:effectLst/>
                        </a:rPr>
                        <a:t>的 </a:t>
                      </a:r>
                      <a:r>
                        <a:rPr lang="en" dirty="0" err="1">
                          <a:effectLst/>
                        </a:rPr>
                        <a:t>UIWebView</a:t>
                      </a:r>
                      <a:r>
                        <a:rPr lang="en" dirty="0">
                          <a:effectLst/>
                        </a:rPr>
                        <a:t> </a:t>
                      </a:r>
                      <a:r>
                        <a:rPr lang="zh-CN" altLang="en-US" dirty="0">
                          <a:effectLst/>
                        </a:rPr>
                        <a:t>不支持该方式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44433"/>
                  </a:ext>
                </a:extLst>
              </a:tr>
              <a:tr h="796281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注入 </a:t>
                      </a:r>
                      <a:r>
                        <a:rPr lang="en">
                          <a:effectLst/>
                        </a:rPr>
                        <a:t>JS </a:t>
                      </a:r>
                      <a:r>
                        <a:rPr lang="zh-CN" altLang="en-US">
                          <a:effectLst/>
                        </a:rPr>
                        <a:t>上下文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官方提供，方便简捷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在安卓 </a:t>
                      </a:r>
                      <a:r>
                        <a:rPr lang="en-US" altLang="zh-CN" dirty="0">
                          <a:effectLst/>
                        </a:rPr>
                        <a:t>4.2 </a:t>
                      </a:r>
                      <a:r>
                        <a:rPr lang="zh-CN" altLang="en-US" dirty="0">
                          <a:effectLst/>
                        </a:rPr>
                        <a:t>以下有安全漏洞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955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22982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4"/>
          <p:cNvSpPr txBox="1"/>
          <p:nvPr/>
        </p:nvSpPr>
        <p:spPr>
          <a:xfrm>
            <a:off x="1220525" y="2173477"/>
            <a:ext cx="630015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3</a:t>
            </a:r>
            <a:r>
              <a:rPr lang="zh-CN" altLang="en-US" dirty="0"/>
              <a:t> 文库的</a:t>
            </a:r>
            <a:r>
              <a:rPr lang="en-US" altLang="zh-CN" dirty="0"/>
              <a:t>APP</a:t>
            </a:r>
            <a:r>
              <a:rPr lang="zh-CN" altLang="en-US" dirty="0"/>
              <a:t>内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r>
              <a:rPr lang="zh-CN" altLang="en-US" dirty="0"/>
              <a:t>设计</a:t>
            </a:r>
          </a:p>
        </p:txBody>
      </p:sp>
    </p:spTree>
    <p:extLst>
      <p:ext uri="{BB962C8B-B14F-4D97-AF65-F5344CB8AC3E}">
        <p14:creationId xmlns:p14="http://schemas.microsoft.com/office/powerpoint/2010/main" val="236125780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0"/>
          <p:cNvSpPr txBox="1"/>
          <p:nvPr/>
        </p:nvSpPr>
        <p:spPr>
          <a:xfrm>
            <a:off x="663687" y="3038614"/>
            <a:ext cx="53375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spc="30">
                <a:solidFill>
                  <a:srgbClr val="F4484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15" name="TextBox 4"/>
          <p:cNvSpPr txBox="1"/>
          <p:nvPr/>
        </p:nvSpPr>
        <p:spPr>
          <a:xfrm>
            <a:off x="428496" y="172469"/>
            <a:ext cx="743123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3</a:t>
            </a:r>
            <a:r>
              <a:rPr lang="zh-CN" altLang="en-US" dirty="0"/>
              <a:t> 文库的</a:t>
            </a:r>
            <a:r>
              <a:rPr lang="en-US" altLang="zh-CN" dirty="0"/>
              <a:t>APP</a:t>
            </a:r>
            <a:r>
              <a:rPr lang="zh-CN" altLang="en-US" dirty="0"/>
              <a:t>内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r>
              <a:rPr lang="zh-CN" altLang="en-US" dirty="0"/>
              <a:t>设计</a:t>
            </a:r>
            <a:r>
              <a:rPr lang="en-US" altLang="zh-CN" dirty="0"/>
              <a:t>——</a:t>
            </a:r>
            <a:r>
              <a:rPr lang="zh-CN" altLang="en-US" dirty="0"/>
              <a:t>实现原理</a:t>
            </a:r>
            <a:endParaRPr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C6A4BB-1720-174C-9479-0534D0A13EA0}"/>
              </a:ext>
            </a:extLst>
          </p:cNvPr>
          <p:cNvSpPr txBox="1"/>
          <p:nvPr/>
        </p:nvSpPr>
        <p:spPr>
          <a:xfrm>
            <a:off x="428496" y="734813"/>
            <a:ext cx="5345372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1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、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Android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实现：弹窗拦截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iOS</a:t>
            </a:r>
            <a:r>
              <a:rPr lang="zh-CN" altLang="en-US" dirty="0"/>
              <a:t>端实现：注册回调，</a:t>
            </a:r>
            <a:r>
              <a:rPr lang="en" altLang="zh-CN" dirty="0"/>
              <a:t> </a:t>
            </a:r>
            <a:r>
              <a:rPr lang="en" altLang="zh-CN" dirty="0" err="1"/>
              <a:t>addScriptMessageHandler</a:t>
            </a:r>
            <a:endParaRPr lang="en" altLang="zh-CN" dirty="0"/>
          </a:p>
          <a:p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3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、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H5</a:t>
            </a:r>
            <a:r>
              <a:rPr kumimoji="0" lang="zh-CN" altLang="e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部分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核心代码：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E6478D-B58D-A94D-BC82-3E82A4C16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20" y="1658141"/>
            <a:ext cx="5490718" cy="31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3552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0"/>
          <p:cNvSpPr txBox="1"/>
          <p:nvPr/>
        </p:nvSpPr>
        <p:spPr>
          <a:xfrm>
            <a:off x="663687" y="3038614"/>
            <a:ext cx="53375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spc="30">
                <a:solidFill>
                  <a:srgbClr val="F4484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15" name="TextBox 4"/>
          <p:cNvSpPr txBox="1"/>
          <p:nvPr/>
        </p:nvSpPr>
        <p:spPr>
          <a:xfrm>
            <a:off x="428496" y="172469"/>
            <a:ext cx="686615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3</a:t>
            </a:r>
            <a:r>
              <a:rPr lang="zh-CN" altLang="en-US" dirty="0"/>
              <a:t> 文库的</a:t>
            </a:r>
            <a:r>
              <a:rPr lang="en-US" altLang="zh-CN" dirty="0"/>
              <a:t>APP</a:t>
            </a:r>
            <a:r>
              <a:rPr lang="zh-CN" altLang="en-US" dirty="0"/>
              <a:t>内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r>
              <a:rPr lang="zh-CN" altLang="en-US" dirty="0"/>
              <a:t>设计</a:t>
            </a:r>
            <a:r>
              <a:rPr lang="en-US" altLang="zh-CN" dirty="0"/>
              <a:t>——</a:t>
            </a:r>
            <a:r>
              <a:rPr lang="zh-CN" altLang="en-US" dirty="0"/>
              <a:t>数据结构</a:t>
            </a:r>
            <a:endParaRPr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118793-5911-9548-88B1-FC563295218D}"/>
              </a:ext>
            </a:extLst>
          </p:cNvPr>
          <p:cNvSpPr/>
          <p:nvPr/>
        </p:nvSpPr>
        <p:spPr>
          <a:xfrm>
            <a:off x="575353" y="1058238"/>
            <a:ext cx="847618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msgBody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lang="en" altLang="zh-CN" dirty="0"/>
              <a:t>Handler</a:t>
            </a:r>
            <a:r>
              <a:rPr lang="zh-CN" altLang="en-US" dirty="0"/>
              <a:t>：执行</a:t>
            </a:r>
            <a:r>
              <a:rPr lang="en-US" altLang="zh-CN" dirty="0"/>
              <a:t>Hades</a:t>
            </a:r>
            <a:r>
              <a:rPr lang="zh-CN" altLang="en-US" dirty="0"/>
              <a:t>方法的模块，例如</a:t>
            </a:r>
            <a:r>
              <a:rPr lang="en-US" altLang="zh-CN" dirty="0"/>
              <a:t>common</a:t>
            </a:r>
            <a:r>
              <a:rPr lang="zh-CN" altLang="en-US" dirty="0"/>
              <a:t>，</a:t>
            </a:r>
            <a:r>
              <a:rPr lang="en-US" altLang="zh-CN" dirty="0" err="1"/>
              <a:t>weku</a:t>
            </a:r>
            <a:r>
              <a:rPr lang="zh-CN" altLang="en-US" dirty="0"/>
              <a:t>，</a:t>
            </a:r>
            <a:r>
              <a:rPr lang="en-US" altLang="zh-CN" dirty="0"/>
              <a:t>fetch</a:t>
            </a:r>
            <a:r>
              <a:rPr lang="zh-CN" altLang="en-US" dirty="0"/>
              <a:t>等</a:t>
            </a:r>
            <a:endParaRPr lang="en" altLang="zh-CN" dirty="0"/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Action</a:t>
            </a:r>
            <a:r>
              <a:rPr kumimoji="1" lang="zh-CN" altLang="en-US" dirty="0"/>
              <a:t>：调用的</a:t>
            </a:r>
            <a:r>
              <a:rPr kumimoji="1" lang="en-US" altLang="zh-CN" dirty="0"/>
              <a:t>Native</a:t>
            </a:r>
            <a:r>
              <a:rPr kumimoji="1" lang="zh-CN" altLang="en-US" dirty="0"/>
              <a:t>的方法名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Param</a:t>
            </a:r>
            <a:r>
              <a:rPr kumimoji="1" lang="zh-CN" altLang="en-US" dirty="0"/>
              <a:t>：传递的参数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Callback</a:t>
            </a:r>
            <a:r>
              <a:rPr kumimoji="1" lang="zh-CN" altLang="en-US" dirty="0"/>
              <a:t>：异步回调的回调函数</a:t>
            </a:r>
          </a:p>
        </p:txBody>
      </p:sp>
    </p:spTree>
    <p:extLst>
      <p:ext uri="{BB962C8B-B14F-4D97-AF65-F5344CB8AC3E}">
        <p14:creationId xmlns:p14="http://schemas.microsoft.com/office/powerpoint/2010/main" val="187147103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0"/>
          <p:cNvSpPr txBox="1"/>
          <p:nvPr/>
        </p:nvSpPr>
        <p:spPr>
          <a:xfrm>
            <a:off x="663687" y="3038614"/>
            <a:ext cx="53375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spc="30">
                <a:solidFill>
                  <a:srgbClr val="F4484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15" name="TextBox 4"/>
          <p:cNvSpPr txBox="1"/>
          <p:nvPr/>
        </p:nvSpPr>
        <p:spPr>
          <a:xfrm>
            <a:off x="428496" y="172469"/>
            <a:ext cx="686615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3</a:t>
            </a:r>
            <a:r>
              <a:rPr lang="zh-CN" altLang="en-US" dirty="0"/>
              <a:t> 文库的</a:t>
            </a:r>
            <a:r>
              <a:rPr lang="en-US" altLang="zh-CN" dirty="0"/>
              <a:t>APP</a:t>
            </a:r>
            <a:r>
              <a:rPr lang="zh-CN" altLang="en-US" dirty="0"/>
              <a:t>内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r>
              <a:rPr lang="zh-CN" altLang="en-US" dirty="0"/>
              <a:t>设计</a:t>
            </a:r>
            <a:r>
              <a:rPr lang="en-US" altLang="zh-CN" dirty="0"/>
              <a:t>——</a:t>
            </a:r>
            <a:r>
              <a:rPr lang="zh-CN" altLang="en-US" dirty="0"/>
              <a:t>整体架构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175D47-24B5-B04D-9BFF-8E087EB85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043" y="572579"/>
            <a:ext cx="5996792" cy="440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5408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0"/>
          <p:cNvSpPr txBox="1"/>
          <p:nvPr/>
        </p:nvSpPr>
        <p:spPr>
          <a:xfrm>
            <a:off x="663687" y="3038614"/>
            <a:ext cx="53375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spc="30">
                <a:solidFill>
                  <a:srgbClr val="F4484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15" name="TextBox 4"/>
          <p:cNvSpPr txBox="1"/>
          <p:nvPr/>
        </p:nvSpPr>
        <p:spPr>
          <a:xfrm>
            <a:off x="428495" y="172469"/>
            <a:ext cx="759562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3</a:t>
            </a:r>
            <a:r>
              <a:rPr lang="zh-CN" altLang="en-US" dirty="0"/>
              <a:t> 文库的</a:t>
            </a:r>
            <a:r>
              <a:rPr lang="en-US" altLang="zh-CN" dirty="0"/>
              <a:t>APP</a:t>
            </a:r>
            <a:r>
              <a:rPr lang="zh-CN" altLang="en-US" dirty="0"/>
              <a:t>内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r>
              <a:rPr lang="zh-CN" altLang="en-US" dirty="0"/>
              <a:t>设计</a:t>
            </a:r>
            <a:r>
              <a:rPr lang="en-US" altLang="zh-CN" dirty="0"/>
              <a:t>——</a:t>
            </a:r>
            <a:r>
              <a:rPr lang="zh-CN" altLang="en-US" dirty="0"/>
              <a:t>方法调用流程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A9B85C-BC4E-6A4F-B0A0-7938C05BD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942" y="837455"/>
            <a:ext cx="3445038" cy="368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3186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4"/>
          <p:cNvSpPr txBox="1"/>
          <p:nvPr/>
        </p:nvSpPr>
        <p:spPr>
          <a:xfrm>
            <a:off x="3061699" y="856816"/>
            <a:ext cx="5417283" cy="1538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01.</a:t>
            </a:r>
            <a:r>
              <a:rPr lang="zh-CN" altLang="en-US" dirty="0"/>
              <a:t> 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r>
              <a:rPr lang="zh-CN" altLang="en-US" dirty="0"/>
              <a:t>是什么？</a:t>
            </a:r>
            <a:endParaRPr lang="en" altLang="zh-CN" dirty="0"/>
          </a:p>
          <a:p>
            <a:pPr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" altLang="zh-CN" sz="1100" dirty="0"/>
              <a:t> </a:t>
            </a:r>
          </a:p>
          <a:p>
            <a:pPr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02.</a:t>
            </a:r>
            <a:r>
              <a:rPr lang="zh-CN" altLang="en-US" dirty="0"/>
              <a:t> 如何实现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</a:p>
          <a:p>
            <a:pPr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" altLang="zh-CN" sz="1100" dirty="0"/>
              <a:t> </a:t>
            </a:r>
          </a:p>
          <a:p>
            <a:pPr>
              <a:defRPr sz="2400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" altLang="zh-CN" dirty="0"/>
              <a:t>0</a:t>
            </a:r>
            <a:r>
              <a:rPr lang="en-US" altLang="zh-CN" dirty="0"/>
              <a:t>3</a:t>
            </a:r>
            <a:r>
              <a:rPr lang="en" altLang="zh-CN" dirty="0"/>
              <a:t>.</a:t>
            </a:r>
            <a:r>
              <a:rPr lang="zh-CN" altLang="en-US" dirty="0"/>
              <a:t> 文库的</a:t>
            </a:r>
            <a:r>
              <a:rPr lang="en-US" altLang="zh-CN" dirty="0"/>
              <a:t>APP</a:t>
            </a:r>
            <a:r>
              <a:rPr lang="zh-CN" altLang="en-US" dirty="0"/>
              <a:t>内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r>
              <a:rPr lang="zh-CN" altLang="en-US" dirty="0"/>
              <a:t>设计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0"/>
          <p:cNvSpPr txBox="1"/>
          <p:nvPr/>
        </p:nvSpPr>
        <p:spPr>
          <a:xfrm>
            <a:off x="663687" y="3038614"/>
            <a:ext cx="53375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spc="30">
                <a:solidFill>
                  <a:srgbClr val="F4484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15" name="TextBox 4"/>
          <p:cNvSpPr txBox="1"/>
          <p:nvPr/>
        </p:nvSpPr>
        <p:spPr>
          <a:xfrm>
            <a:off x="428495" y="172469"/>
            <a:ext cx="759562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3</a:t>
            </a:r>
            <a:r>
              <a:rPr lang="zh-CN" altLang="en-US" dirty="0"/>
              <a:t> 文库的</a:t>
            </a:r>
            <a:r>
              <a:rPr lang="en-US" altLang="zh-CN" dirty="0"/>
              <a:t>APP</a:t>
            </a:r>
            <a:r>
              <a:rPr lang="zh-CN" altLang="en-US" dirty="0"/>
              <a:t>内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r>
              <a:rPr lang="zh-CN" altLang="en-US" dirty="0"/>
              <a:t>设计</a:t>
            </a:r>
            <a:r>
              <a:rPr lang="en-US" altLang="zh-CN" dirty="0"/>
              <a:t>——</a:t>
            </a:r>
            <a:r>
              <a:rPr lang="zh-CN" altLang="en-US" dirty="0"/>
              <a:t>方法调用流程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569650-14CC-C443-B456-926A751C7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89" y="1164747"/>
            <a:ext cx="3619829" cy="12816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415A15-B4F6-F242-A976-37FABB0BE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547" y="1165739"/>
            <a:ext cx="4490943" cy="37457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DA73297-D122-E148-9884-E6462192D7BF}"/>
              </a:ext>
            </a:extLst>
          </p:cNvPr>
          <p:cNvSpPr/>
          <p:nvPr/>
        </p:nvSpPr>
        <p:spPr>
          <a:xfrm>
            <a:off x="600889" y="696560"/>
            <a:ext cx="270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HadesWenku</a:t>
            </a:r>
            <a:r>
              <a:rPr kumimoji="1" lang="zh-CN" altLang="en-US" dirty="0"/>
              <a:t>封装消息</a:t>
            </a:r>
            <a:endParaRPr kumimoji="1"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B0E63B4-E2F0-D346-B0B3-57816C635AAC}"/>
              </a:ext>
            </a:extLst>
          </p:cNvPr>
          <p:cNvSpPr/>
          <p:nvPr/>
        </p:nvSpPr>
        <p:spPr>
          <a:xfrm>
            <a:off x="4330207" y="683997"/>
            <a:ext cx="2478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HadesCore</a:t>
            </a:r>
            <a:r>
              <a:rPr kumimoji="1" lang="zh-CN" altLang="en-US" dirty="0"/>
              <a:t>发送消息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867728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FBE04F-040C-C14F-B668-059FDC1B7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43" y="899825"/>
            <a:ext cx="6225607" cy="41263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08C5328-D120-BC43-BC18-FC1C9DF32AF9}"/>
              </a:ext>
            </a:extLst>
          </p:cNvPr>
          <p:cNvSpPr/>
          <p:nvPr/>
        </p:nvSpPr>
        <p:spPr>
          <a:xfrm>
            <a:off x="735359" y="530493"/>
            <a:ext cx="4307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NA</a:t>
            </a:r>
            <a:r>
              <a:rPr kumimoji="1" lang="zh-CN" altLang="en-US" dirty="0"/>
              <a:t>拦截消息并处理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以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为例</a:t>
            </a:r>
            <a:endParaRPr kumimoji="1" lang="en-US" altLang="zh-CN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B674DC0-2EAB-754C-8CD9-BB0F105FD182}"/>
              </a:ext>
            </a:extLst>
          </p:cNvPr>
          <p:cNvSpPr txBox="1"/>
          <p:nvPr/>
        </p:nvSpPr>
        <p:spPr>
          <a:xfrm>
            <a:off x="428495" y="172469"/>
            <a:ext cx="759562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3</a:t>
            </a:r>
            <a:r>
              <a:rPr lang="zh-CN" altLang="en-US" dirty="0"/>
              <a:t> 文库的</a:t>
            </a:r>
            <a:r>
              <a:rPr lang="en-US" altLang="zh-CN" dirty="0"/>
              <a:t>APP</a:t>
            </a:r>
            <a:r>
              <a:rPr lang="zh-CN" altLang="en-US" dirty="0"/>
              <a:t>内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r>
              <a:rPr lang="zh-CN" altLang="en-US" dirty="0"/>
              <a:t>设计</a:t>
            </a:r>
            <a:r>
              <a:rPr lang="en-US" altLang="zh-CN" dirty="0"/>
              <a:t>——</a:t>
            </a:r>
            <a:r>
              <a:rPr lang="zh-CN" altLang="en-US" dirty="0"/>
              <a:t>方法调用流程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05741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0"/>
          <p:cNvSpPr txBox="1"/>
          <p:nvPr/>
        </p:nvSpPr>
        <p:spPr>
          <a:xfrm>
            <a:off x="663687" y="3038614"/>
            <a:ext cx="53375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spc="30">
                <a:solidFill>
                  <a:srgbClr val="F4484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15" name="TextBox 4"/>
          <p:cNvSpPr txBox="1"/>
          <p:nvPr/>
        </p:nvSpPr>
        <p:spPr>
          <a:xfrm>
            <a:off x="428495" y="172469"/>
            <a:ext cx="786274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3</a:t>
            </a:r>
            <a:r>
              <a:rPr lang="zh-CN" altLang="en-US" dirty="0"/>
              <a:t> 文库的</a:t>
            </a:r>
            <a:r>
              <a:rPr lang="en-US" altLang="zh-CN" dirty="0"/>
              <a:t>APP</a:t>
            </a:r>
            <a:r>
              <a:rPr lang="zh-CN" altLang="en-US" dirty="0"/>
              <a:t>内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r>
              <a:rPr lang="zh-CN" altLang="en-US" dirty="0"/>
              <a:t>设计</a:t>
            </a:r>
            <a:r>
              <a:rPr lang="en-US" altLang="zh-CN" dirty="0"/>
              <a:t>——</a:t>
            </a:r>
            <a:r>
              <a:rPr lang="zh-CN" altLang="en-US" dirty="0"/>
              <a:t>异步方法回调</a:t>
            </a:r>
            <a:endParaRPr dirty="0"/>
          </a:p>
        </p:txBody>
      </p:sp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AF384C26-6E11-3C45-9731-816D96377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2006"/>
            <a:ext cx="9206855" cy="361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3362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0"/>
          <p:cNvSpPr txBox="1"/>
          <p:nvPr/>
        </p:nvSpPr>
        <p:spPr>
          <a:xfrm>
            <a:off x="663687" y="3038614"/>
            <a:ext cx="53375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spc="30">
                <a:solidFill>
                  <a:srgbClr val="F4484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15" name="TextBox 4"/>
          <p:cNvSpPr txBox="1"/>
          <p:nvPr/>
        </p:nvSpPr>
        <p:spPr>
          <a:xfrm>
            <a:off x="428495" y="172469"/>
            <a:ext cx="786274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3</a:t>
            </a:r>
            <a:r>
              <a:rPr lang="zh-CN" altLang="en-US" dirty="0"/>
              <a:t> 文库的</a:t>
            </a:r>
            <a:r>
              <a:rPr lang="en-US" altLang="zh-CN" dirty="0"/>
              <a:t>APP</a:t>
            </a:r>
            <a:r>
              <a:rPr lang="zh-CN" altLang="en-US" dirty="0"/>
              <a:t>内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r>
              <a:rPr lang="zh-CN" altLang="en-US" dirty="0"/>
              <a:t>设计</a:t>
            </a:r>
            <a:r>
              <a:rPr lang="en-US" altLang="zh-CN" dirty="0"/>
              <a:t>——</a:t>
            </a:r>
            <a:r>
              <a:rPr lang="zh-CN" altLang="en-US" dirty="0"/>
              <a:t>异步方法回调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A0EDF4-FAC2-0540-A0B0-5B851A65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89" y="1130502"/>
            <a:ext cx="4580711" cy="10071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AFEB56-1F78-3D47-B3E4-F19F35BF4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89" y="2482728"/>
            <a:ext cx="6284005" cy="246578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266482C-F7C3-AC4D-8C1A-E1FD42B452BB}"/>
              </a:ext>
            </a:extLst>
          </p:cNvPr>
          <p:cNvSpPr/>
          <p:nvPr/>
        </p:nvSpPr>
        <p:spPr>
          <a:xfrm>
            <a:off x="600889" y="696560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将回调</a:t>
            </a:r>
            <a:r>
              <a:rPr kumimoji="1" lang="en-US" altLang="zh-CN" dirty="0"/>
              <a:t>Callback</a:t>
            </a:r>
            <a:r>
              <a:rPr kumimoji="1" lang="zh-CN" altLang="en-US" dirty="0"/>
              <a:t>存到</a:t>
            </a:r>
            <a:r>
              <a:rPr kumimoji="1" lang="en-US" altLang="zh-CN" dirty="0"/>
              <a:t>Map</a:t>
            </a:r>
            <a:r>
              <a:rPr kumimoji="1" lang="zh-CN" altLang="en-US" dirty="0"/>
              <a:t>中</a:t>
            </a:r>
            <a:endParaRPr kumimoji="1"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1884AF-93F5-6D4D-8263-24A18A36F396}"/>
              </a:ext>
            </a:extLst>
          </p:cNvPr>
          <p:cNvSpPr/>
          <p:nvPr/>
        </p:nvSpPr>
        <p:spPr>
          <a:xfrm>
            <a:off x="600889" y="2175377"/>
            <a:ext cx="6218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 Native</a:t>
            </a:r>
            <a:r>
              <a:rPr kumimoji="1" lang="zh-CN" altLang="en-US" dirty="0"/>
              <a:t>执行</a:t>
            </a:r>
            <a:r>
              <a:rPr kumimoji="1" lang="en-US" altLang="zh-CN" dirty="0"/>
              <a:t>Web</a:t>
            </a:r>
            <a:r>
              <a:rPr kumimoji="1" lang="zh-CN" altLang="en-US" dirty="0"/>
              <a:t>传入的</a:t>
            </a:r>
            <a:r>
              <a:rPr kumimoji="1" lang="en-US" altLang="zh-CN" dirty="0"/>
              <a:t>JS</a:t>
            </a:r>
            <a:r>
              <a:rPr kumimoji="1" lang="zh-CN" altLang="en-US" dirty="0"/>
              <a:t>回调入口方法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以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为例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031500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0"/>
          <p:cNvSpPr txBox="1"/>
          <p:nvPr/>
        </p:nvSpPr>
        <p:spPr>
          <a:xfrm>
            <a:off x="663687" y="3038614"/>
            <a:ext cx="53375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spc="30">
                <a:solidFill>
                  <a:srgbClr val="F4484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15" name="TextBox 4"/>
          <p:cNvSpPr txBox="1"/>
          <p:nvPr/>
        </p:nvSpPr>
        <p:spPr>
          <a:xfrm>
            <a:off x="428495" y="172469"/>
            <a:ext cx="786274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3</a:t>
            </a:r>
            <a:r>
              <a:rPr lang="zh-CN" altLang="en-US" dirty="0"/>
              <a:t>文库的</a:t>
            </a:r>
            <a:r>
              <a:rPr lang="en-US" altLang="zh-CN" dirty="0"/>
              <a:t>APP</a:t>
            </a:r>
            <a:r>
              <a:rPr lang="zh-CN" altLang="en-US" dirty="0"/>
              <a:t>内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r>
              <a:rPr lang="zh-CN" altLang="en-US" dirty="0"/>
              <a:t>设计</a:t>
            </a:r>
            <a:r>
              <a:rPr lang="en-US" altLang="zh-CN" dirty="0"/>
              <a:t>——</a:t>
            </a:r>
            <a:r>
              <a:rPr lang="zh-CN" altLang="en-US" dirty="0"/>
              <a:t>异步方法回调</a:t>
            </a:r>
            <a:endParaRPr dirty="0"/>
          </a:p>
        </p:txBody>
      </p:sp>
      <p:pic>
        <p:nvPicPr>
          <p:cNvPr id="6" name="内容占位符 11">
            <a:extLst>
              <a:ext uri="{FF2B5EF4-FFF2-40B4-BE49-F238E27FC236}">
                <a16:creationId xmlns:a16="http://schemas.microsoft.com/office/drawing/2014/main" id="{344CAD15-C4CE-5048-9FA0-DA63D835A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06" y="1265894"/>
            <a:ext cx="4813640" cy="12975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68DACC5-C21C-E648-9C45-B14159C3A9F9}"/>
              </a:ext>
            </a:extLst>
          </p:cNvPr>
          <p:cNvSpPr/>
          <p:nvPr/>
        </p:nvSpPr>
        <p:spPr>
          <a:xfrm>
            <a:off x="663687" y="787469"/>
            <a:ext cx="4788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接收</a:t>
            </a:r>
            <a:r>
              <a:rPr kumimoji="1" lang="en-US" altLang="zh-CN" dirty="0"/>
              <a:t>Hades</a:t>
            </a:r>
            <a:r>
              <a:rPr kumimoji="1" lang="zh-CN" altLang="en-US" dirty="0"/>
              <a:t>方法返回值，调用回调方法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239359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D502879-34E9-4D4E-9D22-13D0E77E4484}"/>
              </a:ext>
            </a:extLst>
          </p:cNvPr>
          <p:cNvSpPr txBox="1"/>
          <p:nvPr/>
        </p:nvSpPr>
        <p:spPr>
          <a:xfrm>
            <a:off x="2473569" y="3270738"/>
            <a:ext cx="4911969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参考：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r>
              <a:rPr lang="en" altLang="zh-CN" b="1" dirty="0">
                <a:hlinkClick r:id="rId4"/>
              </a:rPr>
              <a:t>https://juejin.cn/post/6916316666208976904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https://www.jianshu.com/p/160f529e16fa</a:t>
            </a:r>
            <a:endParaRPr lang="en" altLang="zh-CN" dirty="0"/>
          </a:p>
          <a:p>
            <a:r>
              <a:rPr lang="en" altLang="zh-CN" dirty="0">
                <a:hlinkClick r:id="rId6"/>
              </a:rPr>
              <a:t>https://juejin.cn/post/6861957495246553096</a:t>
            </a:r>
            <a:endParaRPr lang="en" altLang="zh-CN" dirty="0"/>
          </a:p>
          <a:p>
            <a:r>
              <a:rPr lang="en" altLang="zh-CN" dirty="0">
                <a:hlinkClick r:id="rId7"/>
              </a:rPr>
              <a:t>https://segmentfault.com/a/1190000025182935</a:t>
            </a:r>
            <a:endParaRPr lang="en" altLang="zh-CN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4"/>
          <p:cNvSpPr txBox="1"/>
          <p:nvPr/>
        </p:nvSpPr>
        <p:spPr>
          <a:xfrm>
            <a:off x="1220525" y="2173477"/>
            <a:ext cx="531882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r>
              <a:rPr lang="zh-CN" altLang="en-US" dirty="0"/>
              <a:t>是什么？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338468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0"/>
          <p:cNvSpPr txBox="1"/>
          <p:nvPr/>
        </p:nvSpPr>
        <p:spPr>
          <a:xfrm>
            <a:off x="663687" y="3038614"/>
            <a:ext cx="53375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spc="30">
                <a:solidFill>
                  <a:srgbClr val="F4484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12" name="文本框 11"/>
          <p:cNvSpPr txBox="1"/>
          <p:nvPr/>
        </p:nvSpPr>
        <p:spPr>
          <a:xfrm>
            <a:off x="485170" y="682826"/>
            <a:ext cx="7613695" cy="362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1600" spc="23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>
              <a:solidFill>
                <a:schemeClr val="tx1"/>
              </a:solidFill>
            </a:endParaRPr>
          </a:p>
        </p:txBody>
      </p:sp>
      <p:sp>
        <p:nvSpPr>
          <p:cNvPr id="115" name="TextBox 4"/>
          <p:cNvSpPr txBox="1"/>
          <p:nvPr/>
        </p:nvSpPr>
        <p:spPr>
          <a:xfrm>
            <a:off x="428496" y="172469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01</a:t>
            </a:r>
            <a:r>
              <a:rPr lang="zh-CN" altLang="en-US" dirty="0"/>
              <a:t>何为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CA368D-1811-0A4D-AB22-1FF2D919ABF4}"/>
              </a:ext>
            </a:extLst>
          </p:cNvPr>
          <p:cNvSpPr txBox="1"/>
          <p:nvPr/>
        </p:nvSpPr>
        <p:spPr>
          <a:xfrm>
            <a:off x="0" y="922779"/>
            <a:ext cx="7251342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zh-CN" altLang="en-US" dirty="0"/>
              <a:t>        </a:t>
            </a:r>
            <a:r>
              <a:rPr lang="en-US" altLang="zh-CN" dirty="0"/>
              <a:t>1</a:t>
            </a:r>
            <a:r>
              <a:rPr lang="zh-CN" altLang="en-US" dirty="0"/>
              <a:t>、为什么存在</a:t>
            </a:r>
            <a:r>
              <a:rPr lang="en-US" altLang="zh-CN" dirty="0"/>
              <a:t>Hybrid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/>
              <a:t>              </a:t>
            </a:r>
            <a:endParaRPr lang="en-US" altLang="zh-CN" dirty="0"/>
          </a:p>
          <a:p>
            <a:r>
              <a:rPr kumimoji="1" lang="zh-CN" altLang="en-US" dirty="0"/>
              <a:t>               为减少开发周期，增加功能灵活度。将部分页面改成</a:t>
            </a:r>
            <a:r>
              <a:rPr kumimoji="1" lang="en-US" altLang="zh-CN" dirty="0"/>
              <a:t>H5</a:t>
            </a:r>
            <a:r>
              <a:rPr kumimoji="1" lang="zh-CN" altLang="en-US" dirty="0"/>
              <a:t>开发，</a:t>
            </a:r>
            <a:endParaRPr kumimoji="1" lang="en-US" altLang="zh-CN" dirty="0"/>
          </a:p>
          <a:p>
            <a:r>
              <a:rPr kumimoji="1" lang="zh-CN" altLang="en-US" dirty="0"/>
              <a:t>               再通过客户端的</a:t>
            </a:r>
            <a:r>
              <a:rPr kumimoji="1" lang="en-US" altLang="zh-CN" dirty="0" err="1"/>
              <a:t>Webview</a:t>
            </a:r>
            <a:r>
              <a:rPr kumimoji="1" lang="zh-CN" altLang="en-US" dirty="0"/>
              <a:t>进行呈现。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         </a:t>
            </a:r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Hybrid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r>
              <a:rPr kumimoji="1" lang="zh-CN" altLang="en-US" dirty="0"/>
              <a:t>中的核心问题就是：</a:t>
            </a:r>
            <a:r>
              <a:rPr kumimoji="1" lang="en-US" altLang="zh-CN" dirty="0">
                <a:solidFill>
                  <a:srgbClr val="FF0000"/>
                </a:solidFill>
              </a:rPr>
              <a:t>Native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App</a:t>
            </a:r>
            <a:r>
              <a:rPr kumimoji="1" lang="zh-CN" altLang="en-US" dirty="0">
                <a:solidFill>
                  <a:srgbClr val="FF0000"/>
                </a:solidFill>
              </a:rPr>
              <a:t>和</a:t>
            </a:r>
            <a:r>
              <a:rPr kumimoji="1" lang="en-US" altLang="zh-CN" dirty="0">
                <a:solidFill>
                  <a:srgbClr val="FF0000"/>
                </a:solidFill>
              </a:rPr>
              <a:t>H5</a:t>
            </a:r>
            <a:r>
              <a:rPr kumimoji="1" lang="zh-CN" altLang="en-US" dirty="0">
                <a:solidFill>
                  <a:srgbClr val="FF0000"/>
                </a:solidFill>
              </a:rPr>
              <a:t>之间的通信。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               </a:t>
            </a:r>
            <a:r>
              <a:rPr kumimoji="1" lang="en-US" altLang="zh-CN" dirty="0"/>
              <a:t>JS</a:t>
            </a:r>
            <a:r>
              <a:rPr kumimoji="1" lang="zh-CN" altLang="en-US" dirty="0"/>
              <a:t> </a:t>
            </a:r>
            <a:r>
              <a:rPr kumimoji="1" lang="en-US" altLang="zh-CN" dirty="0"/>
              <a:t>Bridge</a:t>
            </a:r>
            <a:r>
              <a:rPr kumimoji="1" lang="zh-CN" altLang="en-US" dirty="0"/>
              <a:t>通常是指构建</a:t>
            </a:r>
            <a:r>
              <a:rPr kumimoji="1" lang="en-US" altLang="zh-CN" dirty="0"/>
              <a:t>Native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和</a:t>
            </a:r>
            <a:r>
              <a:rPr kumimoji="1" lang="en-US" altLang="zh-CN" dirty="0"/>
              <a:t>H5</a:t>
            </a:r>
            <a:r>
              <a:rPr kumimoji="1" lang="zh-CN" altLang="en-US" dirty="0"/>
              <a:t>页面之间沟通的桥梁</a:t>
            </a:r>
            <a:endParaRPr kumimoji="1" lang="en-US" altLang="zh-CN" dirty="0"/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25E164-1FFF-8747-8734-ED0BE0F64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428" y="697110"/>
            <a:ext cx="6528495" cy="382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0991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4"/>
          <p:cNvSpPr txBox="1"/>
          <p:nvPr/>
        </p:nvSpPr>
        <p:spPr>
          <a:xfrm>
            <a:off x="1220525" y="2173477"/>
            <a:ext cx="531882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8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2</a:t>
            </a:r>
            <a:r>
              <a:rPr lang="zh-CN" altLang="en-US" dirty="0"/>
              <a:t> 如何实现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632174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0"/>
          <p:cNvSpPr txBox="1"/>
          <p:nvPr/>
        </p:nvSpPr>
        <p:spPr>
          <a:xfrm>
            <a:off x="663687" y="3038614"/>
            <a:ext cx="53375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spc="30">
                <a:solidFill>
                  <a:srgbClr val="F4484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12" name="文本框 11"/>
          <p:cNvSpPr txBox="1"/>
          <p:nvPr/>
        </p:nvSpPr>
        <p:spPr>
          <a:xfrm>
            <a:off x="485170" y="682826"/>
            <a:ext cx="7613695" cy="362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1600" spc="23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>
              <a:solidFill>
                <a:schemeClr val="tx1"/>
              </a:solidFill>
            </a:endParaRPr>
          </a:p>
        </p:txBody>
      </p:sp>
      <p:sp>
        <p:nvSpPr>
          <p:cNvPr id="115" name="TextBox 4"/>
          <p:cNvSpPr txBox="1"/>
          <p:nvPr/>
        </p:nvSpPr>
        <p:spPr>
          <a:xfrm>
            <a:off x="428496" y="172469"/>
            <a:ext cx="439249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2</a:t>
            </a:r>
            <a:r>
              <a:rPr dirty="0"/>
              <a:t> </a:t>
            </a:r>
            <a:r>
              <a:rPr lang="zh-CN" altLang="en-US" dirty="0"/>
              <a:t>如何实现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</a:t>
            </a: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21665A-854F-6C4B-B03B-CDD6A69C4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56" y="572579"/>
            <a:ext cx="6750121" cy="455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4480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11"/>
          <p:cNvSpPr txBox="1"/>
          <p:nvPr/>
        </p:nvSpPr>
        <p:spPr>
          <a:xfrm>
            <a:off x="485170" y="682826"/>
            <a:ext cx="7613695" cy="362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1600" spc="230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>
              <a:solidFill>
                <a:schemeClr val="tx1"/>
              </a:solidFill>
            </a:endParaRPr>
          </a:p>
        </p:txBody>
      </p:sp>
      <p:sp>
        <p:nvSpPr>
          <p:cNvPr id="115" name="TextBox 4"/>
          <p:cNvSpPr txBox="1"/>
          <p:nvPr/>
        </p:nvSpPr>
        <p:spPr>
          <a:xfrm>
            <a:off x="428496" y="172469"/>
            <a:ext cx="857166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2</a:t>
            </a:r>
            <a:r>
              <a:rPr dirty="0"/>
              <a:t> </a:t>
            </a:r>
            <a:r>
              <a:rPr lang="zh-CN" altLang="en-US" dirty="0"/>
              <a:t>如何实现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Bridge——NA</a:t>
            </a:r>
            <a:r>
              <a:rPr lang="zh-CN" altLang="en-US" dirty="0"/>
              <a:t> 调用 </a:t>
            </a:r>
            <a:r>
              <a:rPr lang="en-US" altLang="zh-CN" dirty="0"/>
              <a:t>H5</a:t>
            </a:r>
            <a:r>
              <a:rPr lang="zh-CN" altLang="en-US" sz="1400" dirty="0"/>
              <a:t>（</a:t>
            </a:r>
            <a:r>
              <a:rPr lang="en-US" altLang="zh-CN" sz="1400" dirty="0"/>
              <a:t>Web</a:t>
            </a:r>
            <a:r>
              <a:rPr lang="zh-CN" altLang="en-US" sz="1400" dirty="0"/>
              <a:t>注册，</a:t>
            </a:r>
            <a:r>
              <a:rPr lang="en-US" altLang="zh-CN" sz="1400" dirty="0"/>
              <a:t>NA</a:t>
            </a:r>
            <a:r>
              <a:rPr lang="zh-CN" altLang="en-US" sz="1400" dirty="0"/>
              <a:t>调用）</a:t>
            </a:r>
            <a:endParaRPr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92A7AA-5809-7F43-A378-190300E21E59}"/>
              </a:ext>
            </a:extLst>
          </p:cNvPr>
          <p:cNvSpPr txBox="1"/>
          <p:nvPr/>
        </p:nvSpPr>
        <p:spPr>
          <a:xfrm>
            <a:off x="4550150" y="1320830"/>
            <a:ext cx="38962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只要用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watch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模式，即可监听文件变化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1E8EEA-9449-1345-862C-1E7D5DB968A3}"/>
              </a:ext>
            </a:extLst>
          </p:cNvPr>
          <p:cNvSpPr txBox="1"/>
          <p:nvPr/>
        </p:nvSpPr>
        <p:spPr>
          <a:xfrm>
            <a:off x="0" y="922779"/>
            <a:ext cx="9000162" cy="1631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dirty="0"/>
              <a:t>        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kumimoji="1" lang="zh-CN" altLang="en-US" dirty="0"/>
              <a:t>主要由</a:t>
            </a:r>
            <a:r>
              <a:rPr kumimoji="1" lang="en-US" altLang="zh-CN" dirty="0"/>
              <a:t>H5</a:t>
            </a:r>
            <a:r>
              <a:rPr kumimoji="1" lang="zh-CN" altLang="en-US" dirty="0"/>
              <a:t>将对应的方法挂在到</a:t>
            </a:r>
            <a:r>
              <a:rPr kumimoji="1" lang="en-US" altLang="zh-CN" dirty="0"/>
              <a:t>Window</a:t>
            </a:r>
            <a:r>
              <a:rPr kumimoji="1" lang="zh-CN" altLang="en-US" dirty="0"/>
              <a:t>上，再由</a:t>
            </a:r>
            <a:r>
              <a:rPr kumimoji="1" lang="en-US" altLang="zh-CN" dirty="0"/>
              <a:t>NA</a:t>
            </a:r>
            <a:r>
              <a:rPr kumimoji="1" lang="zh-CN" altLang="en-US" dirty="0"/>
              <a:t>调用。</a:t>
            </a:r>
            <a:endParaRPr kumimoji="1" lang="en-US" altLang="zh-CN" dirty="0"/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chemeClr val="tx1"/>
                </a:solidFill>
              </a:rPr>
              <a:t>              例如：登录刷新</a:t>
            </a:r>
            <a:endParaRPr kumimoji="1" lang="en-US" altLang="zh-CN" dirty="0">
              <a:solidFill>
                <a:schemeClr val="tx1"/>
              </a:solidFill>
            </a:endParaRPr>
          </a:p>
          <a:p>
            <a:endParaRPr kumimoji="1" lang="en-US" altLang="zh-CN" dirty="0">
              <a:solidFill>
                <a:schemeClr val="tx1"/>
              </a:solidFill>
            </a:endParaRPr>
          </a:p>
          <a:p>
            <a:r>
              <a:rPr kumimoji="1" lang="zh-CN" altLang="en-US" sz="1400" dirty="0">
                <a:solidFill>
                  <a:schemeClr val="tx1"/>
                </a:solidFill>
              </a:rPr>
              <a:t>                  </a:t>
            </a:r>
            <a:r>
              <a:rPr kumimoji="1" lang="zh-CN" altLang="en-US" sz="1400" dirty="0">
                <a:solidFill>
                  <a:schemeClr val="tx2">
                    <a:lumMod val="75000"/>
                  </a:schemeClr>
                </a:solidFill>
              </a:rPr>
              <a:t>（在</a:t>
            </a:r>
            <a:r>
              <a:rPr kumimoji="1" lang="en-US" altLang="zh-CN" sz="1400" dirty="0">
                <a:solidFill>
                  <a:schemeClr val="tx2">
                    <a:lumMod val="75000"/>
                  </a:schemeClr>
                </a:solidFill>
              </a:rPr>
              <a:t>App</a:t>
            </a:r>
            <a:r>
              <a:rPr kumimoji="1" lang="zh-CN" altLang="en-US" sz="1400" dirty="0">
                <a:solidFill>
                  <a:schemeClr val="tx2">
                    <a:lumMod val="75000"/>
                  </a:schemeClr>
                </a:solidFill>
              </a:rPr>
              <a:t>中，活动要求登录才能参加，未登录时，点击活动页中的按钮。跳转到登录页，登录成功回来</a:t>
            </a:r>
            <a:endParaRPr kumimoji="1" lang="en-US" altLang="zh-CN" sz="1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kumimoji="1" lang="zh-CN" altLang="en-US" sz="1400" dirty="0">
                <a:solidFill>
                  <a:schemeClr val="tx2">
                    <a:lumMod val="75000"/>
                  </a:schemeClr>
                </a:solidFill>
              </a:rPr>
              <a:t>                    后，需要</a:t>
            </a:r>
            <a:r>
              <a:rPr kumimoji="1" lang="en-US" altLang="zh-CN" sz="1400" dirty="0">
                <a:solidFill>
                  <a:schemeClr val="tx2">
                    <a:lumMod val="75000"/>
                  </a:schemeClr>
                </a:solidFill>
              </a:rPr>
              <a:t>App</a:t>
            </a:r>
            <a:r>
              <a:rPr kumimoji="1" lang="zh-CN" altLang="en-US" sz="1400" dirty="0">
                <a:solidFill>
                  <a:schemeClr val="tx2">
                    <a:lumMod val="75000"/>
                  </a:schemeClr>
                </a:solidFill>
              </a:rPr>
              <a:t>刷新活动页面。此时就需要端调用</a:t>
            </a:r>
            <a:r>
              <a:rPr kumimoji="1" lang="en-US" altLang="zh-CN" sz="1400" dirty="0">
                <a:solidFill>
                  <a:schemeClr val="tx2">
                    <a:lumMod val="75000"/>
                  </a:schemeClr>
                </a:solidFill>
              </a:rPr>
              <a:t>H5</a:t>
            </a:r>
            <a:r>
              <a:rPr kumimoji="1" lang="zh-CN" altLang="en-US" sz="1400" dirty="0">
                <a:solidFill>
                  <a:schemeClr val="tx2">
                    <a:lumMod val="75000"/>
                  </a:schemeClr>
                </a:solidFill>
              </a:rPr>
              <a:t>页面重新加载。）</a:t>
            </a:r>
            <a:endParaRPr kumimoji="1" lang="en-US" altLang="zh-CN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3B82199-0CB8-1B4E-8A34-AE80B2AF4812}"/>
              </a:ext>
            </a:extLst>
          </p:cNvPr>
          <p:cNvSpPr txBox="1"/>
          <p:nvPr/>
        </p:nvSpPr>
        <p:spPr>
          <a:xfrm>
            <a:off x="328250" y="2684050"/>
            <a:ext cx="922686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zh-CN" altLang="en-US" dirty="0"/>
              <a:t>      </a:t>
            </a:r>
            <a:r>
              <a:rPr lang="en-US" altLang="zh-CN" dirty="0"/>
              <a:t>H5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F4BB6C-3D53-A345-940E-ED2A0ADC3EF8}"/>
              </a:ext>
            </a:extLst>
          </p:cNvPr>
          <p:cNvSpPr txBox="1"/>
          <p:nvPr/>
        </p:nvSpPr>
        <p:spPr>
          <a:xfrm>
            <a:off x="4550150" y="2771659"/>
            <a:ext cx="2368595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zh-CN" altLang="en-US" dirty="0"/>
              <a:t>      </a:t>
            </a:r>
            <a:r>
              <a:rPr lang="en-US" altLang="zh-CN" dirty="0"/>
              <a:t>NA</a:t>
            </a:r>
            <a:r>
              <a:rPr lang="zh-CN" altLang="en-US" dirty="0"/>
              <a:t>：以</a:t>
            </a:r>
            <a:r>
              <a:rPr lang="en-US" altLang="zh-CN" dirty="0"/>
              <a:t>Android</a:t>
            </a:r>
            <a:r>
              <a:rPr lang="zh-CN" altLang="en-US" dirty="0"/>
              <a:t>为例</a:t>
            </a:r>
            <a:endParaRPr lang="en-US" altLang="zh-CN" dirty="0"/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96BD5F6-4431-4546-9C86-F4FD5435A37C}"/>
              </a:ext>
            </a:extLst>
          </p:cNvPr>
          <p:cNvSpPr txBox="1"/>
          <p:nvPr/>
        </p:nvSpPr>
        <p:spPr>
          <a:xfrm>
            <a:off x="617663" y="3084068"/>
            <a:ext cx="39324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 err="1"/>
              <a:t>window.isLogin</a:t>
            </a:r>
            <a:r>
              <a:rPr lang="en" altLang="zh-CN" dirty="0"/>
              <a:t> =</a:t>
            </a:r>
          </a:p>
          <a:p>
            <a:r>
              <a:rPr lang="en" altLang="zh-CN" dirty="0"/>
              <a:t>window.injectH5State = function (tag) {</a:t>
            </a:r>
          </a:p>
          <a:p>
            <a:r>
              <a:rPr lang="zh-CN" altLang="en-US" dirty="0"/>
              <a:t>       </a:t>
            </a:r>
            <a:r>
              <a:rPr lang="en" altLang="zh-CN" dirty="0" err="1"/>
              <a:t>window.location.reload</a:t>
            </a:r>
            <a:r>
              <a:rPr lang="en" altLang="zh-CN" dirty="0"/>
              <a:t>();</a:t>
            </a:r>
          </a:p>
          <a:p>
            <a:r>
              <a:rPr lang="en" altLang="zh-CN" dirty="0"/>
              <a:t>};</a:t>
            </a:r>
          </a:p>
          <a:p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1F1660-C906-5042-A46A-FB6250EFFFBB}"/>
              </a:ext>
            </a:extLst>
          </p:cNvPr>
          <p:cNvSpPr txBox="1"/>
          <p:nvPr/>
        </p:nvSpPr>
        <p:spPr>
          <a:xfrm>
            <a:off x="4820228" y="3179336"/>
            <a:ext cx="35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 err="1"/>
              <a:t>webView.evaluateJavascript</a:t>
            </a:r>
            <a:r>
              <a:rPr lang="en" altLang="zh-CN" dirty="0"/>
              <a:t>(</a:t>
            </a:r>
          </a:p>
          <a:p>
            <a:r>
              <a:rPr lang="en-US" altLang="zh-CN" dirty="0"/>
              <a:t>”</a:t>
            </a:r>
            <a:r>
              <a:rPr lang="en" altLang="zh-CN" dirty="0" err="1"/>
              <a:t>javascript</a:t>
            </a:r>
            <a:r>
              <a:rPr lang="en" altLang="zh-CN" dirty="0"/>
              <a:t>: </a:t>
            </a:r>
            <a:r>
              <a:rPr lang="en" altLang="zh-CN" dirty="0" err="1"/>
              <a:t>window.isLogin</a:t>
            </a:r>
            <a:r>
              <a:rPr lang="en-US" altLang="zh-CN" dirty="0"/>
              <a:t>()”,</a:t>
            </a:r>
            <a:r>
              <a:rPr lang="en" altLang="zh-CN" dirty="0"/>
              <a:t>null);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66140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文本框 10"/>
          <p:cNvSpPr txBox="1"/>
          <p:nvPr/>
        </p:nvSpPr>
        <p:spPr>
          <a:xfrm>
            <a:off x="663687" y="3038614"/>
            <a:ext cx="53375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spc="30">
                <a:solidFill>
                  <a:srgbClr val="F4484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15" name="TextBox 4"/>
          <p:cNvSpPr txBox="1"/>
          <p:nvPr/>
        </p:nvSpPr>
        <p:spPr>
          <a:xfrm>
            <a:off x="428495" y="172469"/>
            <a:ext cx="835226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 b="1" spc="300">
                <a:solidFill>
                  <a:srgbClr val="2A77E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0</a:t>
            </a:r>
            <a:r>
              <a:rPr lang="en-US" altLang="zh-CN" dirty="0"/>
              <a:t>2</a:t>
            </a:r>
            <a:r>
              <a:rPr dirty="0"/>
              <a:t> </a:t>
            </a:r>
            <a:r>
              <a:rPr lang="zh-CN" altLang="en-US" dirty="0"/>
              <a:t>如何实现</a:t>
            </a:r>
            <a:r>
              <a:rPr lang="en-US" altLang="zh-CN" dirty="0"/>
              <a:t>JS</a:t>
            </a:r>
            <a:r>
              <a:rPr lang="zh-CN" altLang="en-US" dirty="0"/>
              <a:t> </a:t>
            </a:r>
            <a:r>
              <a:rPr lang="en-US" altLang="zh-CN" dirty="0"/>
              <a:t>Bridge——H5</a:t>
            </a:r>
            <a:r>
              <a:rPr lang="zh-CN" altLang="en-US" dirty="0"/>
              <a:t> 调用 </a:t>
            </a:r>
            <a:r>
              <a:rPr lang="en-US" altLang="zh-CN" dirty="0"/>
              <a:t>NA</a:t>
            </a:r>
            <a:r>
              <a:rPr lang="zh-CN" altLang="en-US" dirty="0"/>
              <a:t> </a:t>
            </a:r>
            <a:r>
              <a:rPr lang="zh-CN" altLang="en-US" sz="1400" dirty="0"/>
              <a:t>（</a:t>
            </a:r>
            <a:r>
              <a:rPr lang="en-US" altLang="zh-CN" sz="1400" dirty="0"/>
              <a:t>NA</a:t>
            </a:r>
            <a:r>
              <a:rPr lang="zh-CN" altLang="en-US" sz="1400" dirty="0"/>
              <a:t>注册，</a:t>
            </a:r>
            <a:r>
              <a:rPr lang="en-US" altLang="zh-CN" sz="1400" dirty="0"/>
              <a:t>Web</a:t>
            </a:r>
            <a:r>
              <a:rPr lang="zh-CN" altLang="en-US" sz="1400" dirty="0"/>
              <a:t>调用）</a:t>
            </a:r>
            <a:endParaRPr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64004A-FAC1-1644-9438-596B05A2FB52}"/>
              </a:ext>
            </a:extLst>
          </p:cNvPr>
          <p:cNvSpPr txBox="1"/>
          <p:nvPr/>
        </p:nvSpPr>
        <p:spPr>
          <a:xfrm>
            <a:off x="3357498" y="2842020"/>
            <a:ext cx="286232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只能拿到编译后的所有产物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9A2E7E-5EEC-0449-A7EA-959D080393F9}"/>
              </a:ext>
            </a:extLst>
          </p:cNvPr>
          <p:cNvSpPr/>
          <p:nvPr/>
        </p:nvSpPr>
        <p:spPr>
          <a:xfrm>
            <a:off x="4604625" y="1181798"/>
            <a:ext cx="2053029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拦截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URL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190916-584F-964F-BE5D-7637E3BD8ED7}"/>
              </a:ext>
            </a:extLst>
          </p:cNvPr>
          <p:cNvSpPr/>
          <p:nvPr/>
        </p:nvSpPr>
        <p:spPr>
          <a:xfrm>
            <a:off x="4604624" y="2262029"/>
            <a:ext cx="2053029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拦截</a:t>
            </a:r>
            <a:r>
              <a:rPr lang="zh-CN" altLang="en-US" dirty="0"/>
              <a:t>弹窗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FBB38B-D412-BF44-9B46-ADDBB4E22CE1}"/>
              </a:ext>
            </a:extLst>
          </p:cNvPr>
          <p:cNvSpPr/>
          <p:nvPr/>
        </p:nvSpPr>
        <p:spPr>
          <a:xfrm>
            <a:off x="4604623" y="3251855"/>
            <a:ext cx="2053029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altLang="zh-CN" dirty="0"/>
              <a:t>Window</a:t>
            </a:r>
            <a:r>
              <a:rPr lang="zh-CN" altLang="en-US" dirty="0"/>
              <a:t>注入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C9FB044-B176-2346-A39D-2CFD6409E9B9}"/>
              </a:ext>
            </a:extLst>
          </p:cNvPr>
          <p:cNvSpPr/>
          <p:nvPr/>
        </p:nvSpPr>
        <p:spPr>
          <a:xfrm>
            <a:off x="787400" y="2272785"/>
            <a:ext cx="1765300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核心：如何通信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D1A8C56D-E4CF-F345-BAD1-2BCC3D7DDFB4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 flipV="1">
            <a:off x="2552700" y="1366463"/>
            <a:ext cx="2051925" cy="109098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EEBB0922-5D99-5742-8053-2ABE32B65AA5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 flipV="1">
            <a:off x="2552700" y="2446694"/>
            <a:ext cx="2051924" cy="1075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1B117BB7-CEB2-B945-BE00-75951AD806B2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2552700" y="2457450"/>
            <a:ext cx="2051923" cy="9790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0444598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5213</TotalTime>
  <Words>1264</Words>
  <Application>Microsoft Macintosh PowerPoint</Application>
  <PresentationFormat>全屏显示(16:9)</PresentationFormat>
  <Paragraphs>176</Paragraphs>
  <Slides>25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125</cp:revision>
  <dcterms:modified xsi:type="dcterms:W3CDTF">2021-08-19T11:45:12Z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4eed1396-652e-48af-a096-58850838b021-2">
    <vt:lpwstr>b11341fa87528248e24c0ca1ad869e4f</vt:lpwstr>
  </property>
  <property fmtid="{D5CDD505-2E9C-101B-9397-08002B2CF9AE}" pid="3" name="4eed1396-652e-48af-a096-58850838b021-3">
    <vt:lpwstr>99b1d37dccf2baee675586b1df783c36</vt:lpwstr>
  </property>
</Properties>
</file>